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ink/ink3.xml" ContentType="application/inkml+xml"/>
  <Override PartName="/ppt/notesSlides/notesSlide18.xml" ContentType="application/vnd.openxmlformats-officedocument.presentationml.notesSlide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sldIdLst>
    <p:sldId id="377" r:id="rId3"/>
    <p:sldId id="312" r:id="rId4"/>
    <p:sldId id="289" r:id="rId5"/>
    <p:sldId id="290" r:id="rId6"/>
    <p:sldId id="313" r:id="rId7"/>
    <p:sldId id="291" r:id="rId8"/>
    <p:sldId id="292" r:id="rId9"/>
    <p:sldId id="293" r:id="rId10"/>
    <p:sldId id="315" r:id="rId11"/>
    <p:sldId id="353" r:id="rId12"/>
    <p:sldId id="355" r:id="rId13"/>
    <p:sldId id="383" r:id="rId14"/>
    <p:sldId id="384" r:id="rId15"/>
    <p:sldId id="354" r:id="rId16"/>
    <p:sldId id="366" r:id="rId17"/>
    <p:sldId id="367" r:id="rId18"/>
    <p:sldId id="316" r:id="rId19"/>
    <p:sldId id="317" r:id="rId20"/>
    <p:sldId id="296" r:id="rId21"/>
    <p:sldId id="379" r:id="rId22"/>
    <p:sldId id="380" r:id="rId23"/>
    <p:sldId id="300" r:id="rId24"/>
    <p:sldId id="295" r:id="rId25"/>
    <p:sldId id="301" r:id="rId26"/>
    <p:sldId id="326" r:id="rId27"/>
    <p:sldId id="327" r:id="rId28"/>
    <p:sldId id="328" r:id="rId29"/>
    <p:sldId id="329" r:id="rId30"/>
    <p:sldId id="400" r:id="rId31"/>
    <p:sldId id="401" r:id="rId32"/>
    <p:sldId id="330" r:id="rId33"/>
    <p:sldId id="331" r:id="rId34"/>
    <p:sldId id="337" r:id="rId35"/>
    <p:sldId id="338" r:id="rId36"/>
    <p:sldId id="302" r:id="rId37"/>
    <p:sldId id="319" r:id="rId38"/>
    <p:sldId id="336" r:id="rId39"/>
    <p:sldId id="339" r:id="rId40"/>
    <p:sldId id="340" r:id="rId41"/>
    <p:sldId id="303" r:id="rId42"/>
    <p:sldId id="341" r:id="rId43"/>
    <p:sldId id="304" r:id="rId44"/>
    <p:sldId id="305" r:id="rId45"/>
    <p:sldId id="306" r:id="rId46"/>
    <p:sldId id="323" r:id="rId47"/>
    <p:sldId id="382" r:id="rId48"/>
    <p:sldId id="385" r:id="rId49"/>
    <p:sldId id="324" r:id="rId50"/>
    <p:sldId id="389" r:id="rId51"/>
    <p:sldId id="390" r:id="rId52"/>
    <p:sldId id="391" r:id="rId53"/>
    <p:sldId id="394" r:id="rId54"/>
    <p:sldId id="395" r:id="rId55"/>
    <p:sldId id="396" r:id="rId56"/>
    <p:sldId id="397" r:id="rId57"/>
    <p:sldId id="398" r:id="rId58"/>
    <p:sldId id="399" r:id="rId59"/>
    <p:sldId id="402" r:id="rId60"/>
    <p:sldId id="388" r:id="rId61"/>
    <p:sldId id="386" r:id="rId62"/>
    <p:sldId id="387" r:id="rId63"/>
    <p:sldId id="307" r:id="rId64"/>
    <p:sldId id="392" r:id="rId65"/>
    <p:sldId id="393" r:id="rId66"/>
    <p:sldId id="308" r:id="rId67"/>
    <p:sldId id="309" r:id="rId68"/>
    <p:sldId id="310" r:id="rId69"/>
    <p:sldId id="311" r:id="rId70"/>
    <p:sldId id="381" r:id="rId71"/>
    <p:sldId id="357" r:id="rId72"/>
    <p:sldId id="358" r:id="rId73"/>
    <p:sldId id="356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307475-2C19-448F-A975-7979808AE68C}">
          <p14:sldIdLst>
            <p14:sldId id="377"/>
          </p14:sldIdLst>
        </p14:section>
        <p14:section name="FCN" id="{365C6D8D-EC83-4212-991D-8EA0A15B7B24}">
          <p14:sldIdLst>
            <p14:sldId id="312"/>
            <p14:sldId id="289"/>
            <p14:sldId id="290"/>
            <p14:sldId id="313"/>
            <p14:sldId id="291"/>
            <p14:sldId id="292"/>
            <p14:sldId id="293"/>
            <p14:sldId id="315"/>
            <p14:sldId id="353"/>
            <p14:sldId id="355"/>
            <p14:sldId id="383"/>
            <p14:sldId id="384"/>
            <p14:sldId id="354"/>
            <p14:sldId id="366"/>
            <p14:sldId id="367"/>
            <p14:sldId id="316"/>
            <p14:sldId id="317"/>
          </p14:sldIdLst>
        </p14:section>
        <p14:section name="Per pixel segmentation?" id="{711593C4-EF9A-4FAB-9774-850499A164A8}">
          <p14:sldIdLst>
            <p14:sldId id="296"/>
            <p14:sldId id="379"/>
            <p14:sldId id="380"/>
            <p14:sldId id="300"/>
            <p14:sldId id="295"/>
            <p14:sldId id="301"/>
            <p14:sldId id="326"/>
            <p14:sldId id="327"/>
            <p14:sldId id="328"/>
            <p14:sldId id="329"/>
            <p14:sldId id="400"/>
            <p14:sldId id="401"/>
            <p14:sldId id="330"/>
            <p14:sldId id="331"/>
            <p14:sldId id="337"/>
            <p14:sldId id="338"/>
            <p14:sldId id="302"/>
            <p14:sldId id="319"/>
            <p14:sldId id="336"/>
            <p14:sldId id="339"/>
            <p14:sldId id="340"/>
            <p14:sldId id="303"/>
            <p14:sldId id="341"/>
            <p14:sldId id="304"/>
            <p14:sldId id="305"/>
            <p14:sldId id="306"/>
            <p14:sldId id="323"/>
            <p14:sldId id="382"/>
            <p14:sldId id="385"/>
            <p14:sldId id="324"/>
            <p14:sldId id="389"/>
            <p14:sldId id="390"/>
            <p14:sldId id="391"/>
            <p14:sldId id="394"/>
            <p14:sldId id="395"/>
            <p14:sldId id="396"/>
            <p14:sldId id="397"/>
            <p14:sldId id="398"/>
            <p14:sldId id="399"/>
            <p14:sldId id="402"/>
            <p14:sldId id="388"/>
            <p14:sldId id="386"/>
          </p14:sldIdLst>
        </p14:section>
        <p14:section name="Untitled Section" id="{6A51C04F-5841-4825-ABC7-7D1E41E0F31A}">
          <p14:sldIdLst>
            <p14:sldId id="387"/>
            <p14:sldId id="307"/>
            <p14:sldId id="392"/>
            <p14:sldId id="393"/>
            <p14:sldId id="308"/>
            <p14:sldId id="309"/>
            <p14:sldId id="310"/>
            <p14:sldId id="311"/>
          </p14:sldIdLst>
        </p14:section>
        <p14:section name="Faster R-CNN and Mask R-CNN" id="{E989CB9D-1B4B-4221-80AB-91A52F3B84B8}">
          <p14:sldIdLst>
            <p14:sldId id="381"/>
            <p14:sldId id="357"/>
            <p14:sldId id="358"/>
            <p14:sldId id="356"/>
          </p14:sldIdLst>
        </p14:section>
        <p14:section name="ConnectomeApplication" id="{53BDD038-4ADE-4F2E-BEB3-FA5BBF2BA6B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3FF"/>
    <a:srgbClr val="1836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71" autoAdjust="0"/>
  </p:normalViewPr>
  <p:slideViewPr>
    <p:cSldViewPr snapToGrid="0">
      <p:cViewPr varScale="1">
        <p:scale>
          <a:sx n="143" d="100"/>
          <a:sy n="143" d="100"/>
        </p:scale>
        <p:origin x="22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9T00:11:29.900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 contextRef="#ctx0" brushRef="#br0">3264 464 4114,'-82'0'672,"43"0"465,-41-55-273,39 55-112,41 0-191,-80 0-305,39 55 16,41-55-144,-80 0-128,39 27-128,-39 28-144,39-29 16,-80 29-144,41 27 111,-41-55 1,0 55-48,0 0 192,1 0 0,-42 54 144,82-54 0,-41 27 144,0-28 160,0 56-128,0-55-48,-39 81 160,39-53 1,0 26-17,0-27-144,0 27 0,0 28 144,40-55-144,-39 27 0,79-27 144,-79 27-272,120-54 112,-81 0 16,41 27-128,40-27 96,0 0-96,0-1 0,40-26 0,41 27 0,-41-82-96,40 27-32,-39 27 128,39-54-112,41 0 112,-81 0 0,81 0 0,81-54 112,-81 27 16,121-28 80,-123-27-80,43 1 161,39-1-33,41-27 64,-81 27-208,81-82 112,-41 83 16,41-83-144,0 28 16,0 27-112,-1-55 96,-80 28-96,81 27 0,-41-55 0,-40 28 0,41 27 0,39-28 96,-120 29-96,0-29 128,0 28-16,0 27-112,0-54 96,0 27 17,-81 27 15,41 0-16,-41 1-112,40-1 0,-80 0 80,-80 0-80,40 28-80,-41 26 80,41-54 0,-81 28-112,0 26 112,0 28-128,0-54 15,-80 54 113,39 0-96,-39 0-16,40 0-16,-80 54 32,-1-26-112,0 26-128,40 28-576,-38 0-1409,-2 0-417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9T02:04:24.972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 contextRef="#ctx0" brushRef="#br0">3264 464 4114,'-82'0'672,"43"0"465,-41-55-273,39 55-112,41 0-191,-80 0-305,39 55 16,41-55-144,-80 0-128,39 27-128,-39 28-144,39-29 16,-80 29-144,41 27 111,-41-55 1,0 55-48,0 0 192,1 0 0,-42 54 144,82-54 0,-41 27 144,0-28 160,0 56-128,0-55-48,-39 81 160,39-53 1,0 26-17,0-27-144,0 27 0,0 28 144,40-55-144,-39 27 0,79-27 144,-79 27-272,120-54 112,-81 0 16,41 27-128,40-27 96,0 0-96,0-1 0,40-26 0,41 27 0,-41-82-96,40 27-32,-39 27 128,39-54-112,41 0 112,-81 0 0,81 0 0,81-54 112,-81 27 16,121-28 80,-123-27-80,43 1 161,39-1-33,41-27 64,-81 27-208,81-82 112,-41 83 16,41-83-144,0 28 16,0 27-112,-1-55 96,-80 28-96,81 27 0,-41-55 0,-40 28 0,41 27 0,39-28 96,-120 29-96,0-29 128,0 28-16,0 27-112,0-54 96,0 27 17,-81 27 15,41 0-16,-41 1-112,40-1 0,-80 0 80,-80 0-80,40 28-80,-41 26 80,41-54 0,-81 28-112,0 26 112,0 28-128,0-54 15,-80 54 113,39 0-96,-39 0-16,40 0-16,-80 54 32,-1-26-112,0 26-128,40 28-576,-38 0-1409,-2 0-417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9T02:06:41.646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 contextRef="#ctx0" brushRef="#br0">3264 464 4114,'-82'0'672,"43"0"465,-41-55-273,39 55-112,41 0-191,-80 0-305,39 55 16,41-55-144,-80 0-128,39 27-128,-39 28-144,39-29 16,-80 29-144,41 27 111,-41-55 1,0 55-48,0 0 192,1 0 0,-42 54 144,82-54 0,-41 27 144,0-28 160,0 56-128,0-55-48,-39 81 160,39-53 1,0 26-17,0-27-144,0 27 0,0 28 144,40-55-144,-39 27 0,79-27 144,-79 27-272,120-54 112,-81 0 16,41 27-128,40-27 96,0 0-96,0-1 0,40-26 0,41 27 0,-41-82-96,40 27-32,-39 27 128,39-54-112,41 0 112,-81 0 0,81 0 0,81-54 112,-81 27 16,121-28 80,-123-27-80,43 1 161,39-1-33,41-27 64,-81 27-208,81-82 112,-41 83 16,41-83-144,0 28 16,0 27-112,-1-55 96,-80 28-96,81 27 0,-41-55 0,-40 28 0,41 27 0,39-28 96,-120 29-96,0-29 128,0 28-16,0 27-112,0-54 96,0 27 17,-81 27 15,41 0-16,-41 1-112,40-1 0,-80 0 80,-80 0-80,40 28-80,-41 26 80,41-54 0,-81 28-112,0 26 112,0 28-128,0-54 15,-80 54 113,39 0-96,-39 0-16,40 0-16,-80 54 32,-1-26-112,0 26-128,40 28-576,-38 0-1409,-2 0-417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9T02:06:41.646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 contextRef="#ctx0" brushRef="#br0">3264 464 4114,'-82'0'672,"43"0"465,-41-55-273,39 55-112,41 0-191,-80 0-305,39 55 16,41-55-144,-80 0-128,39 27-128,-39 28-144,39-29 16,-80 29-144,41 27 111,-41-55 1,0 55-48,0 0 192,1 0 0,-42 54 144,82-54 0,-41 27 144,0-28 160,0 56-128,0-55-48,-39 81 160,39-53 1,0 26-17,0-27-144,0 27 0,0 28 144,40-55-144,-39 27 0,79-27 144,-79 27-272,120-54 112,-81 0 16,41 27-128,40-27 96,0 0-96,0-1 0,40-26 0,41 27 0,-41-82-96,40 27-32,-39 27 128,39-54-112,41 0 112,-81 0 0,81 0 0,81-54 112,-81 27 16,121-28 80,-123-27-80,43 1 161,39-1-33,41-27 64,-81 27-208,81-82 112,-41 83 16,41-83-144,0 28 16,0 27-112,-1-55 96,-80 28-96,81 27 0,-41-55 0,-40 28 0,41 27 0,39-28 96,-120 29-96,0-29 128,0 28-16,0 27-112,0-54 96,0 27 17,-81 27 15,41 0-16,-41 1-112,40-1 0,-80 0 80,-80 0-80,40 28-80,-41 26 80,41-54 0,-81 28-112,0 26 112,0 28-128,0-54 15,-80 54 113,39 0-96,-39 0-16,40 0-16,-80 54 32,-1-26-112,0 26-128,40 28-576,-38 0-1409,-2 0-417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84478-228E-48B9-82D1-9F8D42AA0C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C3421-276A-483B-B8F5-DC935D720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9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these networks can not only do semantic segmentation, but many other pixelwise prediction tasks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these could likewise extend to video</a:t>
            </a:r>
          </a:p>
        </p:txBody>
      </p:sp>
    </p:spTree>
    <p:extLst>
      <p:ext uri="{BB962C8B-B14F-4D97-AF65-F5344CB8AC3E}">
        <p14:creationId xmlns:p14="http://schemas.microsoft.com/office/powerpoint/2010/main" val="311828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458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17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2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omissions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“activations”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fixed size input, single label output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desire: efficient per-pixel output</a:t>
            </a:r>
          </a:p>
        </p:txBody>
      </p:sp>
    </p:spTree>
    <p:extLst>
      <p:ext uri="{BB962C8B-B14F-4D97-AF65-F5344CB8AC3E}">
        <p14:creationId xmlns:p14="http://schemas.microsoft.com/office/powerpoint/2010/main" val="373453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omissions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“activations”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fixed size input, single label output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desire: efficient per-pixel output</a:t>
            </a:r>
          </a:p>
        </p:txBody>
      </p:sp>
    </p:spTree>
    <p:extLst>
      <p:ext uri="{BB962C8B-B14F-4D97-AF65-F5344CB8AC3E}">
        <p14:creationId xmlns:p14="http://schemas.microsoft.com/office/powerpoint/2010/main" val="304376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omissions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“activations”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fixed size input, single label output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desire: efficient per-pixel output</a:t>
            </a:r>
          </a:p>
        </p:txBody>
      </p:sp>
    </p:spTree>
    <p:extLst>
      <p:ext uri="{BB962C8B-B14F-4D97-AF65-F5344CB8AC3E}">
        <p14:creationId xmlns:p14="http://schemas.microsoft.com/office/powerpoint/2010/main" val="3101944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omissions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“activations”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fixed size input, single label output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desire: efficient per-pixel output</a:t>
            </a:r>
          </a:p>
        </p:txBody>
      </p:sp>
    </p:spTree>
    <p:extLst>
      <p:ext uri="{BB962C8B-B14F-4D97-AF65-F5344CB8AC3E}">
        <p14:creationId xmlns:p14="http://schemas.microsoft.com/office/powerpoint/2010/main" val="4128046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omissions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“activations”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fixed size input, single label output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desire: efficient per-pixel output</a:t>
            </a:r>
          </a:p>
        </p:txBody>
      </p:sp>
    </p:spTree>
    <p:extLst>
      <p:ext uri="{BB962C8B-B14F-4D97-AF65-F5344CB8AC3E}">
        <p14:creationId xmlns:p14="http://schemas.microsoft.com/office/powerpoint/2010/main" val="975507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79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562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fine, right?</a:t>
            </a:r>
          </a:p>
          <a:p>
            <a:endParaRPr lang="en-US" dirty="0"/>
          </a:p>
          <a:p>
            <a:r>
              <a:rPr lang="en-US" dirty="0"/>
              <a:t>Going to learn a neural network to classify an image. Learn weights from a large database of images using back propagation.</a:t>
            </a:r>
          </a:p>
          <a:p>
            <a:endParaRPr lang="en-US" dirty="0"/>
          </a:p>
          <a:p>
            <a:r>
              <a:rPr lang="en-US" dirty="0"/>
              <a:t>How many </a:t>
            </a:r>
            <a:r>
              <a:rPr lang="en-US" dirty="0" err="1"/>
              <a:t>perceptrons</a:t>
            </a:r>
            <a:r>
              <a:rPr lang="en-US" dirty="0"/>
              <a:t> do you think we need to represent the ‘complexity’ of natural images?</a:t>
            </a:r>
          </a:p>
          <a:p>
            <a:r>
              <a:rPr lang="en-US" dirty="0"/>
              <a:t>How big are the weight matrices?</a:t>
            </a:r>
          </a:p>
          <a:p>
            <a:endParaRPr lang="en-US" dirty="0"/>
          </a:p>
          <a:p>
            <a:r>
              <a:rPr lang="en-US" dirty="0"/>
              <a:t>How many weight parameters did you learn in your HOG-based SVM classification? How big was the database? Did it work?</a:t>
            </a:r>
          </a:p>
          <a:p>
            <a:r>
              <a:rPr lang="en-US" dirty="0"/>
              <a:t>The more parameters we have, the larger the database we need to ‘map out’ the high-dimensional space.</a:t>
            </a:r>
          </a:p>
          <a:p>
            <a:endParaRPr lang="en-US" dirty="0"/>
          </a:p>
          <a:p>
            <a:r>
              <a:rPr lang="en-US" dirty="0"/>
              <a:t>Are we wasting any knowledge in this representation?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1DB0-B9FF-4202-A601-7C2BA4C243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4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major trick.</a:t>
            </a:r>
          </a:p>
          <a:p>
            <a:r>
              <a:rPr lang="en-US" dirty="0"/>
              <a:t>For each layer of the neural network, we’re going to learn </a:t>
            </a:r>
            <a:r>
              <a:rPr lang="en-US" i="1" dirty="0"/>
              <a:t>multiple filters.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1DB0-B9FF-4202-A601-7C2BA4C243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9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major trick.</a:t>
            </a:r>
          </a:p>
          <a:p>
            <a:r>
              <a:rPr lang="en-US" dirty="0"/>
              <a:t>For each layer of the neural network, we’re going to learn </a:t>
            </a:r>
            <a:r>
              <a:rPr lang="en-US" i="1" dirty="0"/>
              <a:t>multiple filters.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1DB0-B9FF-4202-A601-7C2BA4C243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5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276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089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562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37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065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960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network architecture here is VGG</a:t>
            </a:r>
          </a:p>
          <a:p>
            <a:r>
              <a:rPr lang="en-US" dirty="0"/>
              <a:t>Six days to train on an NVIDIA Titan X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https://blog.athelas.com/a-brief-history-of-cnns-in-image-segmentation-from-r-cnn-to-mask-r-cnn-34ea83205de4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http://www.cs.cornell.edu/courses/cs7670/2014sp/slides/VisionSeminar14.pdf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Where do the region proposals come from?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Step 3. Uses ‘selection search’ to find fewest bounding boxes with most recall.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Step 3. Features are pre-trained on ImageNet, then fine tuned end to end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Step 4. Classify regions = SVM on features learned from CNN.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 still have to test every region -&gt; still slow.</a:t>
            </a:r>
          </a:p>
        </p:txBody>
      </p:sp>
    </p:spTree>
    <p:extLst>
      <p:ext uri="{BB962C8B-B14F-4D97-AF65-F5344CB8AC3E}">
        <p14:creationId xmlns:p14="http://schemas.microsoft.com/office/powerpoint/2010/main" val="684627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https://www.quora.com/How-do-fully-convolutional-networks-upsample-their-coarse-output</a:t>
            </a:r>
          </a:p>
          <a:p>
            <a:r>
              <a:rPr lang="en-US" dirty="0"/>
              <a:t>https://github.com/vdumoulin/conv_arithmetic</a:t>
            </a:r>
          </a:p>
          <a:p>
            <a:endParaRPr lang="en-US" dirty="0"/>
          </a:p>
          <a:p>
            <a:r>
              <a:rPr lang="en-US" dirty="0"/>
              <a:t>https://en.wikipedia.org/wiki/Deconvolution</a:t>
            </a:r>
          </a:p>
          <a:p>
            <a:r>
              <a:rPr lang="en-US" dirty="0"/>
              <a:t>Also called ‘backwards </a:t>
            </a:r>
            <a:r>
              <a:rPr lang="en-US" dirty="0" err="1"/>
              <a:t>strided</a:t>
            </a:r>
            <a:r>
              <a:rPr lang="en-US" dirty="0"/>
              <a:t> convolution’.</a:t>
            </a:r>
          </a:p>
          <a:p>
            <a:endParaRPr lang="en-US" dirty="0"/>
          </a:p>
          <a:p>
            <a:r>
              <a:rPr lang="en-US" dirty="0"/>
              <a:t>Where the convolutions overlap, we ADD the output.</a:t>
            </a:r>
          </a:p>
          <a:p>
            <a:r>
              <a:rPr lang="en-US" dirty="0"/>
              <a:t>How do we apply the weights when the kernel crosses multiple input pixels from the previous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65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https://www.quora.com/How-do-fully-convolutional-networks-upsample-their-coarse-output</a:t>
            </a:r>
          </a:p>
          <a:p>
            <a:r>
              <a:rPr lang="en-US" dirty="0"/>
              <a:t>https://github.com/vdumoulin/conv_arithmetic</a:t>
            </a:r>
          </a:p>
          <a:p>
            <a:endParaRPr lang="en-US" dirty="0"/>
          </a:p>
          <a:p>
            <a:r>
              <a:rPr lang="en-US" dirty="0"/>
              <a:t>https://en.wikipedia.org/wiki/Deconvolution</a:t>
            </a:r>
          </a:p>
          <a:p>
            <a:r>
              <a:rPr lang="en-US" dirty="0"/>
              <a:t>Also called ‘backwards </a:t>
            </a:r>
            <a:r>
              <a:rPr lang="en-US" dirty="0" err="1"/>
              <a:t>strided</a:t>
            </a:r>
            <a:r>
              <a:rPr lang="en-US" dirty="0"/>
              <a:t> convolution’.</a:t>
            </a:r>
          </a:p>
          <a:p>
            <a:endParaRPr lang="en-US" dirty="0"/>
          </a:p>
          <a:p>
            <a:r>
              <a:rPr lang="en-US" dirty="0"/>
              <a:t>Where the convolutions overlap, we ADD the output.</a:t>
            </a:r>
          </a:p>
          <a:p>
            <a:r>
              <a:rPr lang="en-US" dirty="0"/>
              <a:t>How do we apply the weights when the kernel crosses multiple input pixels from the previous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4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6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57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52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1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99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9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08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Brute force all shapes and sizes of rectangle over an image = ((m+1) choose 2 ) x ((n+1) choose 2)</a:t>
            </a:r>
          </a:p>
          <a:p>
            <a:endParaRPr lang="en-US" dirty="0"/>
          </a:p>
          <a:p>
            <a:r>
              <a:rPr lang="en-US" dirty="0"/>
              <a:t>B.C. vision = before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4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andriys</a:t>
            </a:r>
            <a:endParaRPr lang="en-US" dirty="0"/>
          </a:p>
          <a:p>
            <a:r>
              <a:rPr lang="en-US" dirty="0"/>
              <a:t>https://datascience.stackexchange.com/questions/6107/what-are-deconvolutional-layers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kernel here is not normalized, so if we were applying it as an image processing operation, then it would brighten the image significantly.</a:t>
            </a:r>
          </a:p>
          <a:p>
            <a:r>
              <a:rPr lang="en-US" dirty="0"/>
              <a:t>Note also that, in CNNs, there’s no need to normalize kernels – the operations on feature maps can learn to produce a large response if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51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https://datascience.stackexchange.com/questions/6107/what-are-deconvolutional-layers</a:t>
            </a:r>
          </a:p>
          <a:p>
            <a:r>
              <a:rPr lang="en-US" dirty="0"/>
              <a:t>https://distill.pub/2016/deconv-checkerboard/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95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https://datascience.stackexchange.com/questions/6107/what-are-deconvolutional-layers</a:t>
            </a:r>
          </a:p>
          <a:p>
            <a:r>
              <a:rPr lang="en-US" dirty="0"/>
              <a:t>https://distill.pub/2016/deconv-checkerboard/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44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986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82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5798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086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48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544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+ NYUD net for multi-modal input and SIFT Flow net for multi-task output</a:t>
            </a:r>
          </a:p>
        </p:txBody>
      </p:sp>
    </p:spTree>
    <p:extLst>
      <p:ext uri="{BB962C8B-B14F-4D97-AF65-F5344CB8AC3E}">
        <p14:creationId xmlns:p14="http://schemas.microsoft.com/office/powerpoint/2010/main" val="225465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http://www.cs.cornell.edu/courses/cs7670/2014sp/slides/VisionSeminar14.pdf</a:t>
            </a:r>
          </a:p>
          <a:p>
            <a:r>
              <a:rPr lang="en-US" dirty="0"/>
              <a:t>Fill = amount of bounding box full of the region (/ image size)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88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https://blogs.microsoft.com/next/2015/12/10/microsoft-researchers-win-imagenet-computer-vision-challenge/#sm.00017fqnl1bz6fqf11amuo0d9ttdp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C3421-276A-483B-B8F5-DC935D7203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36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implementation: https://github.com/CharlesShang/FastMaskRCNN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9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http://www.cs.cornell.edu/courses/cs7670/2014sp/slides/VisionSeminar14.pdf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42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https://blog.athelas.com/a-brief-history-of-cnns-in-image-segmentation-from-r-cnn-to-mask-r-cnn-34ea83205de4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http://www.cs.cornell.edu/courses/cs7670/2014sp/slides/VisionSeminar14.pdf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Where do the region proposals come from?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Step 3. Uses ‘selection search’ to find fewest bounding boxes with most recall.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Step 3. Features are pre-trained on ImageNet, then fine tuned end to end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Step 4. Classify regions = SVM on features learned from CNN.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 still have to test every region -&gt; still slow.</a:t>
            </a:r>
          </a:p>
        </p:txBody>
      </p:sp>
    </p:spTree>
    <p:extLst>
      <p:ext uri="{BB962C8B-B14F-4D97-AF65-F5344CB8AC3E}">
        <p14:creationId xmlns:p14="http://schemas.microsoft.com/office/powerpoint/2010/main" val="203775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</a:t>
            </a:r>
            <a:r>
              <a:rPr lang="en-US" dirty="0" err="1"/>
              <a:t>seach</a:t>
            </a:r>
            <a:r>
              <a:rPr lang="en-US" dirty="0"/>
              <a:t> itself is slow – 20 seconds per image to generate regions.</a:t>
            </a:r>
          </a:p>
          <a:p>
            <a:endParaRPr lang="en-US" dirty="0"/>
          </a:p>
          <a:p>
            <a:r>
              <a:rPr lang="en-US" dirty="0"/>
              <a:t>Figure 1. Fast R-CNN architecture. An input image and multiple regions of interest (</a:t>
            </a:r>
            <a:r>
              <a:rPr lang="en-US" dirty="0" err="1"/>
              <a:t>RoIs</a:t>
            </a:r>
            <a:r>
              <a:rPr lang="en-US" dirty="0"/>
              <a:t>) are input into a fully convolutional network. Each </a:t>
            </a:r>
            <a:r>
              <a:rPr lang="en-US" dirty="0" err="1"/>
              <a:t>RoI</a:t>
            </a:r>
            <a:r>
              <a:rPr lang="en-US" dirty="0"/>
              <a:t> is pooled into a </a:t>
            </a:r>
            <a:r>
              <a:rPr lang="en-US" i="1" dirty="0"/>
              <a:t>ﬁxed-size</a:t>
            </a:r>
            <a:r>
              <a:rPr lang="en-US" dirty="0"/>
              <a:t> feature map and then mapped to a feature vector by fully connected layers (FCs). The network has two output vectors per </a:t>
            </a:r>
            <a:r>
              <a:rPr lang="en-US" dirty="0" err="1"/>
              <a:t>RoI</a:t>
            </a:r>
            <a:r>
              <a:rPr lang="en-US" dirty="0"/>
              <a:t>: </a:t>
            </a:r>
            <a:r>
              <a:rPr lang="en-US" dirty="0" err="1"/>
              <a:t>softmax</a:t>
            </a:r>
            <a:r>
              <a:rPr lang="en-US" dirty="0"/>
              <a:t> probabilities and per-class bounding-box regression offsets. The architecture is trained end-to-end with a multi-task loss.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Calling your thing ‘fast’ in computing is not descriptive. In three years, it will no longer be fast, and you will look silly.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6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1. Fast R-CNN architecture. An input image and multiple regions of interest (</a:t>
            </a:r>
            <a:r>
              <a:rPr lang="en-US" dirty="0" err="1"/>
              <a:t>RoIs</a:t>
            </a:r>
            <a:r>
              <a:rPr lang="en-US" dirty="0"/>
              <a:t>) are input into a fully convolutional network. Each </a:t>
            </a:r>
            <a:r>
              <a:rPr lang="en-US" dirty="0" err="1"/>
              <a:t>RoI</a:t>
            </a:r>
            <a:r>
              <a:rPr lang="en-US" dirty="0"/>
              <a:t> is pooled into a </a:t>
            </a:r>
            <a:r>
              <a:rPr lang="en-US" i="1" dirty="0"/>
              <a:t>ﬁxed-size</a:t>
            </a:r>
            <a:r>
              <a:rPr lang="en-US" dirty="0"/>
              <a:t> feature map and then mapped to a feature vector by fully connected layers (FCs). The network has two output vectors per </a:t>
            </a:r>
            <a:r>
              <a:rPr lang="en-US" dirty="0" err="1"/>
              <a:t>RoI</a:t>
            </a:r>
            <a:r>
              <a:rPr lang="en-US" dirty="0"/>
              <a:t>: </a:t>
            </a:r>
            <a:r>
              <a:rPr lang="en-US" dirty="0" err="1"/>
              <a:t>softmax</a:t>
            </a:r>
            <a:r>
              <a:rPr lang="en-US" dirty="0"/>
              <a:t> probabilities and per-class bounding-box regression offsets. The architecture is trained end-to-end with a multi-task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3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AC31B-5D2B-4C02-914D-54EBBE554F14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E88E6-60F7-47EA-9E00-EA126B9CC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902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E8531-F8E0-4607-ADEF-F28F500F91A4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7E887-D0C2-49BA-B9E7-B0B7D95FA6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868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07372-E1B9-469A-8BD9-F5706E7B347B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7E86AF-B70E-4980-AACC-0EFDB9E9E5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346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7D12E-51F0-4B46-B3F5-E00AB2CF89D6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BABAC-D57B-4458-A4ED-05F00AB86B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0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F2DF5-432C-4C00-9BD6-D03598B6B80A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3B2088-31BB-4136-9D02-C8703535AD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748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5606C-56A7-41F0-BDEA-69095643EF0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3564E6-9D53-43E2-9B93-7B6680B985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58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A04B5-735C-4528-A4E2-15E35B7B74F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4E2BB-925C-49D0-97D6-D6FA5C28A3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61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B65F1-9DA4-4C28-95BB-AF907011913F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289452-4C91-456F-B9D6-EDE5AEBD71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90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65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35F32-192D-4EE3-AD20-D1846B209E7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415FA2-BB07-4FDD-8907-7427ECBDFA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460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2C99F-7F8D-4F0A-AAF5-649A9AD30BDD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6F66D1-B0A0-41C3-8185-8CE02AD43B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24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4BCD1-CF69-42F6-864E-79704B68EB29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4C1E6-9996-4BF5-AAA7-DCAA1DB4B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92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4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5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6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3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4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78727-5E99-4172-B82D-8C5095420073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8838-1B93-49DF-879F-EC430561F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charset="0"/>
              </a:defRPr>
            </a:lvl1pPr>
          </a:lstStyle>
          <a:p>
            <a:pPr eaLnBrk="1" hangingPunct="1">
              <a:defRPr/>
            </a:pPr>
            <a:fld id="{04856FF1-02C3-446A-8A21-21FBD91C4E37}" type="datetimeFigureOut">
              <a:rPr lang="en-US"/>
              <a:pPr eaLnBrk="1" hangingPunct="1"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charset="0"/>
              </a:defRPr>
            </a:lvl1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eaLnBrk="1" hangingPunct="1"/>
            <a:fld id="{8BB35746-1411-4280-A007-3854729F7B17}" type="slidenum">
              <a:rPr lang="en-US" altLang="en-US" smtClean="0">
                <a:cs typeface="Arial" panose="020B0604020202020204" pitchFamily="34" charset="0"/>
              </a:rPr>
              <a:pPr eaLnBrk="1" hangingPunct="1"/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01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deconv-checkerboard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D5E0-EBAD-1C4E-9E75-C5389A60B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RCNNs and FCNs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41351-A91D-CD47-8C42-5B7792D3F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8DAE-CE40-CD47-9936-A82ED3C51A1A}"/>
              </a:ext>
            </a:extLst>
          </p:cNvPr>
          <p:cNvSpPr txBox="1"/>
          <p:nvPr/>
        </p:nvSpPr>
        <p:spPr>
          <a:xfrm>
            <a:off x="5410200" y="6172200"/>
            <a:ext cx="366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CS143 by James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Tompkin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17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B10D-1508-4BF4-AD42-6DE7A6E3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68310" cy="1325563"/>
          </a:xfrm>
        </p:spPr>
        <p:txBody>
          <a:bodyPr/>
          <a:lstStyle/>
          <a:p>
            <a:r>
              <a:rPr lang="en-US" dirty="0"/>
              <a:t>Stage 2: Efficient region proposals?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3926-6086-4F41-A0E6-35C3AE06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 on 1000x1000 = 250 billion rectangles</a:t>
            </a:r>
          </a:p>
          <a:p>
            <a:pPr lvl="1"/>
            <a:r>
              <a:rPr lang="en-US" dirty="0"/>
              <a:t>Testing the CNN over each one is too expensive</a:t>
            </a:r>
          </a:p>
          <a:p>
            <a:endParaRPr lang="en-US" dirty="0"/>
          </a:p>
          <a:p>
            <a:r>
              <a:rPr lang="en-US" dirty="0"/>
              <a:t>Let’s use B.C. vision! Before CNNs</a:t>
            </a:r>
          </a:p>
          <a:p>
            <a:pPr lvl="1"/>
            <a:r>
              <a:rPr lang="en-US" dirty="0"/>
              <a:t>Hierarchical clustering for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C2119-AF26-4224-84D6-10D3B0D54CFB}"/>
              </a:ext>
            </a:extLst>
          </p:cNvPr>
          <p:cNvSpPr txBox="1"/>
          <p:nvPr/>
        </p:nvSpPr>
        <p:spPr>
          <a:xfrm>
            <a:off x="9831" y="6469626"/>
            <a:ext cx="361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Uijlings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2012, Selection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11746-04C2-4EFB-860F-DB72A77C9B6B}"/>
              </a:ext>
            </a:extLst>
          </p:cNvPr>
          <p:cNvSpPr txBox="1"/>
          <p:nvPr/>
        </p:nvSpPr>
        <p:spPr>
          <a:xfrm>
            <a:off x="7086600" y="6479458"/>
            <a:ext cx="206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Song Cao</a:t>
            </a:r>
          </a:p>
        </p:txBody>
      </p:sp>
    </p:spTree>
    <p:extLst>
      <p:ext uri="{BB962C8B-B14F-4D97-AF65-F5344CB8AC3E}">
        <p14:creationId xmlns:p14="http://schemas.microsoft.com/office/powerpoint/2010/main" val="25883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90055" y="38100"/>
            <a:ext cx="8686800" cy="9144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Remember clustering for segmentation?</a:t>
            </a:r>
          </a:p>
        </p:txBody>
      </p:sp>
      <p:pic>
        <p:nvPicPr>
          <p:cNvPr id="36867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Oversegmentation</a:t>
            </a:r>
          </a:p>
        </p:txBody>
      </p:sp>
      <p:pic>
        <p:nvPicPr>
          <p:cNvPr id="36869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Undersegmentation</a:t>
            </a:r>
          </a:p>
        </p:txBody>
      </p:sp>
      <p:pic>
        <p:nvPicPr>
          <p:cNvPr id="36871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953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Hierarchical Segmentations</a:t>
            </a:r>
          </a:p>
        </p:txBody>
      </p:sp>
      <p:pic>
        <p:nvPicPr>
          <p:cNvPr id="368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53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35C9-1DAD-4B2A-BA7F-445281571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384"/>
            <a:ext cx="8229600" cy="914400"/>
          </a:xfrm>
        </p:spPr>
        <p:txBody>
          <a:bodyPr/>
          <a:lstStyle/>
          <a:p>
            <a:r>
              <a:rPr lang="en-US" dirty="0"/>
              <a:t>Cluster low-level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DFB6F-058D-4337-A789-5EDC2F748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5509"/>
            <a:ext cx="8229600" cy="4650654"/>
          </a:xfrm>
        </p:spPr>
        <p:txBody>
          <a:bodyPr/>
          <a:lstStyle/>
          <a:p>
            <a:r>
              <a:rPr lang="en-US" dirty="0"/>
              <a:t>Define similarity on color, texture, size, ‘fill’</a:t>
            </a:r>
          </a:p>
          <a:p>
            <a:endParaRPr lang="en-US" dirty="0"/>
          </a:p>
          <a:p>
            <a:r>
              <a:rPr lang="en-US" dirty="0"/>
              <a:t>Greedily group regions together by selecting the pair with highest similarity</a:t>
            </a:r>
          </a:p>
          <a:p>
            <a:pPr lvl="1"/>
            <a:r>
              <a:rPr lang="en-US" dirty="0"/>
              <a:t>Until the whole image become a single region</a:t>
            </a:r>
          </a:p>
          <a:p>
            <a:pPr lvl="1"/>
            <a:endParaRPr lang="en-US" dirty="0"/>
          </a:p>
          <a:p>
            <a:r>
              <a:rPr lang="en-US" dirty="0"/>
              <a:t>Draw a bounding box around each one</a:t>
            </a:r>
          </a:p>
          <a:p>
            <a:pPr lvl="1"/>
            <a:r>
              <a:rPr lang="en-US" dirty="0"/>
              <a:t>Into a hierarchy</a:t>
            </a:r>
          </a:p>
        </p:txBody>
      </p:sp>
    </p:spTree>
    <p:extLst>
      <p:ext uri="{BB962C8B-B14F-4D97-AF65-F5344CB8AC3E}">
        <p14:creationId xmlns:p14="http://schemas.microsoft.com/office/powerpoint/2010/main" val="371990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7E68-EA21-4E24-BA33-E4C6F9A8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3CD602-CCC2-42FD-90E9-678B7AE10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371" y="990600"/>
            <a:ext cx="6099258" cy="513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C0B7D5-B73B-4F4F-AE37-D9D0AB494C8F}"/>
              </a:ext>
            </a:extLst>
          </p:cNvPr>
          <p:cNvSpPr txBox="1"/>
          <p:nvPr/>
        </p:nvSpPr>
        <p:spPr>
          <a:xfrm>
            <a:off x="0" y="638001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[13] </a:t>
            </a:r>
            <a:r>
              <a:rPr lang="en-US" dirty="0" err="1"/>
              <a:t>Felzenszwalb</a:t>
            </a:r>
            <a:r>
              <a:rPr lang="en-US" dirty="0"/>
              <a:t> and </a:t>
            </a:r>
            <a:r>
              <a:rPr lang="en-US" dirty="0" err="1"/>
              <a:t>Huttenlocher</a:t>
            </a:r>
            <a:r>
              <a:rPr lang="en-US" dirty="0"/>
              <a:t> - Efficient Graph-Based Image Segmentation, IJCV 2004</a:t>
            </a:r>
          </a:p>
        </p:txBody>
      </p:sp>
    </p:spTree>
    <p:extLst>
      <p:ext uri="{BB962C8B-B14F-4D97-AF65-F5344CB8AC3E}">
        <p14:creationId xmlns:p14="http://schemas.microsoft.com/office/powerpoint/2010/main" val="78828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B7D0D-ADC1-463F-BDC2-98DC8297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142"/>
            <a:ext cx="9144000" cy="506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DE94-B76D-4B09-9E2D-88B177AC0531}"/>
              </a:ext>
            </a:extLst>
          </p:cNvPr>
          <p:cNvSpPr txBox="1"/>
          <p:nvPr/>
        </p:nvSpPr>
        <p:spPr>
          <a:xfrm>
            <a:off x="7086600" y="6479458"/>
            <a:ext cx="206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Song Cao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CAC1C-0D0F-433D-9AAF-C5697A232C3F}"/>
              </a:ext>
            </a:extLst>
          </p:cNvPr>
          <p:cNvSpPr txBox="1"/>
          <p:nvPr/>
        </p:nvSpPr>
        <p:spPr>
          <a:xfrm>
            <a:off x="436418" y="290944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Vs Ground Truth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25A55-55EC-4BBB-8BDF-089C5C800C3D}"/>
              </a:ext>
            </a:extLst>
          </p:cNvPr>
          <p:cNvSpPr/>
          <p:nvPr/>
        </p:nvSpPr>
        <p:spPr>
          <a:xfrm>
            <a:off x="20782" y="1537855"/>
            <a:ext cx="415636" cy="353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D1775-9949-4E02-8AA4-47FEB2EE7230}"/>
              </a:ext>
            </a:extLst>
          </p:cNvPr>
          <p:cNvSpPr/>
          <p:nvPr/>
        </p:nvSpPr>
        <p:spPr>
          <a:xfrm>
            <a:off x="20782" y="5971310"/>
            <a:ext cx="415636" cy="353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1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5FD79-B43A-45F4-83FB-0A5AEE32A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D0448-B247-4B0C-87F4-F074A34A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623887"/>
            <a:ext cx="8867775" cy="5610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E89D07-D78A-4E6A-BB28-6366B7E248B7}"/>
              </a:ext>
            </a:extLst>
          </p:cNvPr>
          <p:cNvSpPr/>
          <p:nvPr/>
        </p:nvSpPr>
        <p:spPr>
          <a:xfrm>
            <a:off x="294968" y="3834581"/>
            <a:ext cx="8710919" cy="845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86A3C-E3B1-4717-AB9C-A12011455FC6}"/>
              </a:ext>
            </a:extLst>
          </p:cNvPr>
          <p:cNvSpPr txBox="1"/>
          <p:nvPr/>
        </p:nvSpPr>
        <p:spPr>
          <a:xfrm>
            <a:off x="7086600" y="6479458"/>
            <a:ext cx="206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Song Cao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930099-A0F0-4EBE-BBFB-4C1C4FE38F9E}"/>
              </a:ext>
            </a:extLst>
          </p:cNvPr>
          <p:cNvSpPr/>
          <p:nvPr/>
        </p:nvSpPr>
        <p:spPr>
          <a:xfrm>
            <a:off x="3969327" y="685800"/>
            <a:ext cx="1018309" cy="477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R-CNN: </a:t>
            </a:r>
            <a:r>
              <a:rPr lang="en-US" dirty="0"/>
              <a:t>Region-based CNN</a:t>
            </a:r>
            <a:endParaRPr lang="en" dirty="0"/>
          </a:p>
        </p:txBody>
      </p:sp>
      <p:sp>
        <p:nvSpPr>
          <p:cNvPr id="102" name="Shape 102"/>
          <p:cNvSpPr txBox="1"/>
          <p:nvPr/>
        </p:nvSpPr>
        <p:spPr>
          <a:xfrm>
            <a:off x="457201" y="5278401"/>
            <a:ext cx="4247399" cy="796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F</a:t>
            </a:r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igure: Girshick et 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4CEBC-D81E-402A-A467-03DF60FAC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7"/>
          <a:stretch/>
        </p:blipFill>
        <p:spPr>
          <a:xfrm>
            <a:off x="0" y="2310581"/>
            <a:ext cx="9144000" cy="2731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82C5FC-DFF4-42A8-960D-2891806368A2}"/>
              </a:ext>
            </a:extLst>
          </p:cNvPr>
          <p:cNvSpPr txBox="1"/>
          <p:nvPr/>
        </p:nvSpPr>
        <p:spPr>
          <a:xfrm>
            <a:off x="1324303" y="5615088"/>
            <a:ext cx="723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10,000 proposals with recall 0.991 is better….</a:t>
            </a:r>
            <a:br>
              <a:rPr lang="en-US" sz="2400" dirty="0"/>
            </a:br>
            <a:r>
              <a:rPr lang="en-US" sz="2400" dirty="0"/>
              <a:t>but still takes 17 seconds per image to generate them.</a:t>
            </a:r>
            <a:br>
              <a:rPr lang="en-US" sz="2400" dirty="0"/>
            </a:br>
            <a:r>
              <a:rPr lang="en-US" sz="2400" dirty="0"/>
              <a:t>Then I have to test each one!</a:t>
            </a:r>
          </a:p>
        </p:txBody>
      </p:sp>
    </p:spTree>
    <p:extLst>
      <p:ext uri="{BB962C8B-B14F-4D97-AF65-F5344CB8AC3E}">
        <p14:creationId xmlns:p14="http://schemas.microsoft.com/office/powerpoint/2010/main" val="47416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634913"/>
            <a:ext cx="7553325" cy="2952750"/>
          </a:xfrm>
          <a:prstGeom prst="rect">
            <a:avLst/>
          </a:prstGeom>
        </p:spPr>
      </p:pic>
      <p:sp>
        <p:nvSpPr>
          <p:cNvPr id="4" name="Shape 102"/>
          <p:cNvSpPr txBox="1"/>
          <p:nvPr/>
        </p:nvSpPr>
        <p:spPr>
          <a:xfrm>
            <a:off x="0" y="6045567"/>
            <a:ext cx="4247399" cy="49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RoI = Region of Interest</a:t>
            </a:r>
          </a:p>
          <a:p>
            <a:b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</a:b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F</a:t>
            </a:r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igure: Girshick et 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8326" y="1265581"/>
            <a:ext cx="199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Multi-task loss</a:t>
            </a:r>
          </a:p>
        </p:txBody>
      </p:sp>
    </p:spTree>
    <p:extLst>
      <p:ext uri="{BB962C8B-B14F-4D97-AF65-F5344CB8AC3E}">
        <p14:creationId xmlns:p14="http://schemas.microsoft.com/office/powerpoint/2010/main" val="49806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634913"/>
            <a:ext cx="7553325" cy="2952750"/>
          </a:xfrm>
          <a:prstGeom prst="rect">
            <a:avLst/>
          </a:prstGeom>
        </p:spPr>
      </p:pic>
      <p:sp>
        <p:nvSpPr>
          <p:cNvPr id="4" name="Shape 102"/>
          <p:cNvSpPr txBox="1"/>
          <p:nvPr/>
        </p:nvSpPr>
        <p:spPr>
          <a:xfrm>
            <a:off x="0" y="6448523"/>
            <a:ext cx="4247399" cy="49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F</a:t>
            </a:r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igure: Girshick et 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437" y="4680488"/>
            <a:ext cx="8291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Convolve whole image into feature map (many layers; abstracted)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each candidate </a:t>
            </a:r>
            <a:r>
              <a:rPr lang="en-US" dirty="0" err="1"/>
              <a:t>RoI</a:t>
            </a:r>
            <a:r>
              <a:rPr lang="en-US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Squash feature map weights into fixed-size ‘</a:t>
            </a:r>
            <a:r>
              <a:rPr lang="en-US" dirty="0" err="1"/>
              <a:t>RoI</a:t>
            </a:r>
            <a:r>
              <a:rPr lang="en-US" dirty="0"/>
              <a:t> pool’ – adaptive subsampling!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Divide </a:t>
            </a:r>
            <a:r>
              <a:rPr lang="en-US" dirty="0" err="1"/>
              <a:t>RoI</a:t>
            </a:r>
            <a:r>
              <a:rPr lang="en-US" dirty="0"/>
              <a:t> into H x W </a:t>
            </a:r>
            <a:r>
              <a:rPr lang="en-US" dirty="0" err="1"/>
              <a:t>subwindows</a:t>
            </a:r>
            <a:r>
              <a:rPr lang="en-US" dirty="0"/>
              <a:t>, e.g., 7 x 7, and max pool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Learn classification on </a:t>
            </a:r>
            <a:r>
              <a:rPr lang="en-US" dirty="0" err="1"/>
              <a:t>RoI</a:t>
            </a:r>
            <a:r>
              <a:rPr lang="en-US" dirty="0"/>
              <a:t> pool with own fully connected layers (FCs)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Output classification (</a:t>
            </a:r>
            <a:r>
              <a:rPr lang="en-US" dirty="0" err="1"/>
              <a:t>softmax</a:t>
            </a:r>
            <a:r>
              <a:rPr lang="en-US" dirty="0"/>
              <a:t>) + bounds (</a:t>
            </a:r>
            <a:r>
              <a:rPr lang="en-US" dirty="0" err="1"/>
              <a:t>regressor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281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1067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What if we want </a:t>
            </a:r>
            <a:r>
              <a:rPr lang="en" dirty="0"/>
              <a:t>pixels out?</a:t>
            </a:r>
          </a:p>
        </p:txBody>
      </p:sp>
      <p:grpSp>
        <p:nvGrpSpPr>
          <p:cNvPr id="44" name="Shape 44"/>
          <p:cNvGrpSpPr/>
          <p:nvPr/>
        </p:nvGrpSpPr>
        <p:grpSpPr>
          <a:xfrm>
            <a:off x="457200" y="2614250"/>
            <a:ext cx="2136300" cy="3121637"/>
            <a:chOff x="457200" y="1595687"/>
            <a:chExt cx="2136300" cy="3121637"/>
          </a:xfrm>
        </p:grpSpPr>
        <p:pic>
          <p:nvPicPr>
            <p:cNvPr id="45" name="Shape 45"/>
            <p:cNvPicPr preferRelativeResize="0"/>
            <p:nvPr/>
          </p:nvPicPr>
          <p:blipFill rotWithShape="1">
            <a:blip r:embed="rId3">
              <a:alphaModFix/>
            </a:blip>
            <a:srcRect l="2028"/>
            <a:stretch/>
          </p:blipFill>
          <p:spPr>
            <a:xfrm>
              <a:off x="1555775" y="1595687"/>
              <a:ext cx="1012775" cy="151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46"/>
            <p:cNvPicPr preferRelativeResize="0"/>
            <p:nvPr/>
          </p:nvPicPr>
          <p:blipFill rotWithShape="1">
            <a:blip r:embed="rId4">
              <a:alphaModFix/>
            </a:blip>
            <a:srcRect l="20467" t="43634" r="59353" b="18843"/>
            <a:stretch/>
          </p:blipFill>
          <p:spPr>
            <a:xfrm>
              <a:off x="1531875" y="3155125"/>
              <a:ext cx="1060575" cy="156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Shape 47"/>
            <p:cNvSpPr txBox="1"/>
            <p:nvPr/>
          </p:nvSpPr>
          <p:spPr>
            <a:xfrm>
              <a:off x="457200" y="1792450"/>
              <a:ext cx="21363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300" kern="0">
                  <a:solidFill>
                    <a:srgbClr val="000000"/>
                  </a:solidFill>
                  <a:cs typeface="Arial"/>
                  <a:sym typeface="Arial"/>
                </a:rPr>
                <a:t>semantic</a:t>
              </a:r>
            </a:p>
            <a:p>
              <a:r>
                <a:rPr lang="en" sz="1300" kern="0">
                  <a:solidFill>
                    <a:srgbClr val="000000"/>
                  </a:solidFill>
                  <a:cs typeface="Arial"/>
                  <a:sym typeface="Arial"/>
                </a:rPr>
                <a:t>segmentation</a:t>
              </a:r>
            </a:p>
          </p:txBody>
        </p:sp>
        <p:pic>
          <p:nvPicPr>
            <p:cNvPr id="48" name="Shape 48"/>
            <p:cNvPicPr preferRelativeResize="0"/>
            <p:nvPr/>
          </p:nvPicPr>
          <p:blipFill rotWithShape="1">
            <a:blip r:embed="rId4">
              <a:alphaModFix/>
            </a:blip>
            <a:srcRect t="43634" r="79821" b="18843"/>
            <a:stretch/>
          </p:blipFill>
          <p:spPr>
            <a:xfrm>
              <a:off x="457200" y="2292375"/>
              <a:ext cx="1060575" cy="1562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556791" y="5607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pic>
        <p:nvPicPr>
          <p:cNvPr id="50" name="Shape 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626" y="4036462"/>
            <a:ext cx="2375875" cy="155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Shape 51"/>
          <p:cNvGrpSpPr/>
          <p:nvPr/>
        </p:nvGrpSpPr>
        <p:grpSpPr>
          <a:xfrm>
            <a:off x="2809800" y="2009988"/>
            <a:ext cx="6167986" cy="3865863"/>
            <a:chOff x="2809800" y="991425"/>
            <a:chExt cx="6167986" cy="3865863"/>
          </a:xfrm>
        </p:grpSpPr>
        <p:grpSp>
          <p:nvGrpSpPr>
            <p:cNvPr id="52" name="Shape 52"/>
            <p:cNvGrpSpPr/>
            <p:nvPr/>
          </p:nvGrpSpPr>
          <p:grpSpPr>
            <a:xfrm>
              <a:off x="2809800" y="991425"/>
              <a:ext cx="6167986" cy="3865863"/>
              <a:chOff x="118275" y="991425"/>
              <a:chExt cx="6167986" cy="3865863"/>
            </a:xfrm>
          </p:grpSpPr>
          <p:pic>
            <p:nvPicPr>
              <p:cNvPr id="53" name="Shape 5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8275" y="1284499"/>
                <a:ext cx="6159649" cy="1646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Shape 54"/>
              <p:cNvPicPr preferRelativeResize="0"/>
              <p:nvPr/>
            </p:nvPicPr>
            <p:blipFill rotWithShape="1">
              <a:blip r:embed="rId7">
                <a:alphaModFix/>
              </a:blip>
              <a:srcRect l="66806"/>
              <a:stretch/>
            </p:blipFill>
            <p:spPr>
              <a:xfrm>
                <a:off x="4524310" y="3406675"/>
                <a:ext cx="1761950" cy="11962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Shape 55"/>
              <p:cNvSpPr txBox="1"/>
              <p:nvPr/>
            </p:nvSpPr>
            <p:spPr>
              <a:xfrm>
                <a:off x="1195450" y="991425"/>
                <a:ext cx="4005300" cy="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300" kern="0">
                    <a:solidFill>
                      <a:srgbClr val="000000"/>
                    </a:solidFill>
                    <a:cs typeface="Arial"/>
                    <a:sym typeface="Arial"/>
                  </a:rPr>
                  <a:t>monocular depth estimation Eigen &amp; Fergus 2015</a:t>
                </a:r>
              </a:p>
            </p:txBody>
          </p:sp>
          <p:sp>
            <p:nvSpPr>
              <p:cNvPr id="56" name="Shape 56"/>
              <p:cNvSpPr txBox="1"/>
              <p:nvPr/>
            </p:nvSpPr>
            <p:spPr>
              <a:xfrm>
                <a:off x="2707125" y="4571988"/>
                <a:ext cx="3570900" cy="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300" kern="0">
                    <a:solidFill>
                      <a:srgbClr val="000000"/>
                    </a:solidFill>
                    <a:cs typeface="Arial"/>
                    <a:sym typeface="Arial"/>
                  </a:rPr>
                  <a:t>boundary prediction Xie &amp; Tu 2015</a:t>
                </a:r>
              </a:p>
            </p:txBody>
          </p:sp>
        </p:grpSp>
        <p:pic>
          <p:nvPicPr>
            <p:cNvPr id="57" name="Shape 57"/>
            <p:cNvPicPr preferRelativeResize="0"/>
            <p:nvPr/>
          </p:nvPicPr>
          <p:blipFill rotWithShape="1">
            <a:blip r:embed="rId7">
              <a:alphaModFix/>
            </a:blip>
            <a:srcRect l="292" r="66513"/>
            <a:stretch/>
          </p:blipFill>
          <p:spPr>
            <a:xfrm>
              <a:off x="5398660" y="3406676"/>
              <a:ext cx="1761961" cy="119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Shape 58"/>
          <p:cNvSpPr txBox="1"/>
          <p:nvPr/>
        </p:nvSpPr>
        <p:spPr>
          <a:xfrm>
            <a:off x="2786550" y="5590562"/>
            <a:ext cx="2445000" cy="2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300" kern="0">
                <a:solidFill>
                  <a:srgbClr val="000000"/>
                </a:solidFill>
                <a:cs typeface="Arial"/>
                <a:sym typeface="Arial"/>
              </a:rPr>
              <a:t>optical flow Fischer et al. 2015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56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lang="en"/>
          </a:p>
        </p:txBody>
      </p:sp>
      <p:grpSp>
        <p:nvGrpSpPr>
          <p:cNvPr id="64" name="Shape 64"/>
          <p:cNvGrpSpPr/>
          <p:nvPr/>
        </p:nvGrpSpPr>
        <p:grpSpPr>
          <a:xfrm>
            <a:off x="6288375" y="3064105"/>
            <a:ext cx="2398424" cy="1214895"/>
            <a:chOff x="6288375" y="2206854"/>
            <a:chExt cx="2398424" cy="1214895"/>
          </a:xfrm>
        </p:grpSpPr>
        <p:grpSp>
          <p:nvGrpSpPr>
            <p:cNvPr id="65" name="Shape 65"/>
            <p:cNvGrpSpPr/>
            <p:nvPr/>
          </p:nvGrpSpPr>
          <p:grpSpPr>
            <a:xfrm>
              <a:off x="6592821" y="2206854"/>
              <a:ext cx="724141" cy="593607"/>
              <a:chOff x="7628900" y="1916150"/>
              <a:chExt cx="989400" cy="811049"/>
            </a:xfrm>
          </p:grpSpPr>
          <p:cxnSp>
            <p:nvCxnSpPr>
              <p:cNvPr id="66" name="Shape 66"/>
              <p:cNvCxnSpPr/>
              <p:nvPr/>
            </p:nvCxnSpPr>
            <p:spPr>
              <a:xfrm>
                <a:off x="7628900" y="2459800"/>
                <a:ext cx="0" cy="267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7" name="Shape 67"/>
              <p:cNvCxnSpPr/>
              <p:nvPr/>
            </p:nvCxnSpPr>
            <p:spPr>
              <a:xfrm>
                <a:off x="8065625" y="1916150"/>
                <a:ext cx="0" cy="80219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8" name="Shape 68"/>
              <p:cNvCxnSpPr/>
              <p:nvPr/>
            </p:nvCxnSpPr>
            <p:spPr>
              <a:xfrm>
                <a:off x="8457750" y="2557825"/>
                <a:ext cx="0" cy="160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9" name="Shape 69"/>
              <p:cNvCxnSpPr/>
              <p:nvPr/>
            </p:nvCxnSpPr>
            <p:spPr>
              <a:xfrm>
                <a:off x="8252775" y="2388500"/>
                <a:ext cx="0" cy="33869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" name="Shape 70"/>
              <p:cNvCxnSpPr/>
              <p:nvPr/>
            </p:nvCxnSpPr>
            <p:spPr>
              <a:xfrm>
                <a:off x="8609250" y="2477650"/>
                <a:ext cx="0" cy="231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1" name="Shape 71"/>
              <p:cNvCxnSpPr/>
              <p:nvPr/>
            </p:nvCxnSpPr>
            <p:spPr>
              <a:xfrm>
                <a:off x="7628900" y="2718325"/>
                <a:ext cx="98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72" name="Shape 72"/>
            <p:cNvSpPr txBox="1"/>
            <p:nvPr/>
          </p:nvSpPr>
          <p:spPr>
            <a:xfrm>
              <a:off x="7647000" y="2323950"/>
              <a:ext cx="1039799" cy="49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“tabby cat”</a:t>
              </a:r>
            </a:p>
          </p:txBody>
        </p:sp>
        <p:sp>
          <p:nvSpPr>
            <p:cNvPr id="73" name="Shape 73"/>
            <p:cNvSpPr txBox="1"/>
            <p:nvPr/>
          </p:nvSpPr>
          <p:spPr>
            <a:xfrm>
              <a:off x="6288375" y="2926150"/>
              <a:ext cx="1533900" cy="49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1000-dim vector</a:t>
              </a:r>
            </a:p>
          </p:txBody>
        </p:sp>
      </p:grpSp>
      <p:sp>
        <p:nvSpPr>
          <p:cNvPr id="74" name="Shape 74"/>
          <p:cNvSpPr txBox="1"/>
          <p:nvPr/>
        </p:nvSpPr>
        <p:spPr>
          <a:xfrm>
            <a:off x="3347976" y="2018626"/>
            <a:ext cx="1467599" cy="49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&lt; 1 millisecond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Conv</a:t>
            </a:r>
            <a:r>
              <a:rPr lang="en-US" dirty="0"/>
              <a:t>N</a:t>
            </a:r>
            <a:r>
              <a:rPr lang="en" dirty="0"/>
              <a:t>ets perform classification</a:t>
            </a:r>
          </a:p>
        </p:txBody>
      </p:sp>
      <p:pic>
        <p:nvPicPr>
          <p:cNvPr id="76" name="Shape 76" descr="alex3.wmf"/>
          <p:cNvPicPr preferRelativeResize="0"/>
          <p:nvPr/>
        </p:nvPicPr>
        <p:blipFill rotWithShape="1">
          <a:blip r:embed="rId3">
            <a:alphaModFix/>
          </a:blip>
          <a:srcRect t="30933" r="83063" b="11930"/>
          <a:stretch/>
        </p:blipFill>
        <p:spPr>
          <a:xfrm>
            <a:off x="133825" y="2287988"/>
            <a:ext cx="2852276" cy="2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3145800" y="2149638"/>
            <a:ext cx="2852400" cy="2352299"/>
          </a:xfrm>
          <a:prstGeom prst="rightArrow">
            <a:avLst>
              <a:gd name="adj1" fmla="val 77307"/>
              <a:gd name="adj2" fmla="val 50000"/>
            </a:avLst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sz="36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78" name="Shape 78" descr="generic-alex.wm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101" y="2612224"/>
            <a:ext cx="2638475" cy="14590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3130276" y="4607725"/>
            <a:ext cx="2820899" cy="550200"/>
          </a:xfrm>
          <a:prstGeom prst="leftArrow">
            <a:avLst>
              <a:gd name="adj1" fmla="val 68285"/>
              <a:gd name="adj2" fmla="val 50000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400" kern="0">
                <a:solidFill>
                  <a:srgbClr val="980000"/>
                </a:solidFill>
                <a:cs typeface="Arial"/>
                <a:sym typeface="Arial"/>
              </a:rPr>
              <a:t>end-to-end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1175" y="6550223"/>
            <a:ext cx="3262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[Slides from 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Long, Shelhamer, and Darrell]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9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5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145800" y="2149638"/>
            <a:ext cx="2852400" cy="2352299"/>
          </a:xfrm>
          <a:prstGeom prst="rightArrow">
            <a:avLst>
              <a:gd name="adj1" fmla="val 77307"/>
              <a:gd name="adj2" fmla="val 50000"/>
            </a:avLst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3600" kern="0">
                <a:solidFill>
                  <a:srgbClr val="000000"/>
                </a:solidFill>
                <a:cs typeface="Arial"/>
                <a:sym typeface="Arial"/>
              </a:rPr>
              <a:t>R-CNN</a:t>
            </a:r>
          </a:p>
        </p:txBody>
      </p:sp>
      <p:pic>
        <p:nvPicPr>
          <p:cNvPr id="86" name="Shape 86" descr="alex3.wmf"/>
          <p:cNvPicPr preferRelativeResize="0"/>
          <p:nvPr/>
        </p:nvPicPr>
        <p:blipFill rotWithShape="1">
          <a:blip r:embed="rId3">
            <a:alphaModFix/>
          </a:blip>
          <a:srcRect t="30933" r="83063" b="11930"/>
          <a:stretch/>
        </p:blipFill>
        <p:spPr>
          <a:xfrm>
            <a:off x="133825" y="2287988"/>
            <a:ext cx="2852276" cy="2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266850" y="1920626"/>
            <a:ext cx="1497000" cy="49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many seconds</a:t>
            </a:r>
          </a:p>
        </p:txBody>
      </p:sp>
      <p:grpSp>
        <p:nvGrpSpPr>
          <p:cNvPr id="88" name="Shape 88"/>
          <p:cNvGrpSpPr/>
          <p:nvPr/>
        </p:nvGrpSpPr>
        <p:grpSpPr>
          <a:xfrm>
            <a:off x="6127162" y="2356050"/>
            <a:ext cx="6039324" cy="2145900"/>
            <a:chOff x="5825700" y="1504400"/>
            <a:chExt cx="6039324" cy="2145900"/>
          </a:xfrm>
        </p:grpSpPr>
        <p:sp>
          <p:nvSpPr>
            <p:cNvPr id="89" name="Shape 89"/>
            <p:cNvSpPr/>
            <p:nvPr/>
          </p:nvSpPr>
          <p:spPr>
            <a:xfrm>
              <a:off x="5825700" y="1504400"/>
              <a:ext cx="2852400" cy="21459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7595500" y="2448350"/>
              <a:ext cx="961199" cy="11283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5973175" y="1836300"/>
              <a:ext cx="1585500" cy="1622399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Shape 92"/>
            <p:cNvSpPr txBox="1"/>
            <p:nvPr/>
          </p:nvSpPr>
          <p:spPr>
            <a:xfrm>
              <a:off x="7617625" y="2087025"/>
              <a:ext cx="4247399" cy="49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“cat”</a:t>
              </a:r>
            </a:p>
          </p:txBody>
        </p:sp>
        <p:sp>
          <p:nvSpPr>
            <p:cNvPr id="93" name="Shape 93"/>
            <p:cNvSpPr txBox="1"/>
            <p:nvPr/>
          </p:nvSpPr>
          <p:spPr>
            <a:xfrm>
              <a:off x="5892050" y="1504400"/>
              <a:ext cx="4247399" cy="49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“dog”</a:t>
              </a:r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R-CNN does 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1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3145800" y="2149638"/>
            <a:ext cx="2852400" cy="2352299"/>
          </a:xfrm>
          <a:prstGeom prst="rightArrow">
            <a:avLst>
              <a:gd name="adj1" fmla="val 77307"/>
              <a:gd name="adj2" fmla="val 50000"/>
            </a:avLst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sz="36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lang="en"/>
          </a:p>
        </p:txBody>
      </p:sp>
      <p:pic>
        <p:nvPicPr>
          <p:cNvPr id="109" name="Shape 109" descr="alex5.wmf"/>
          <p:cNvPicPr preferRelativeResize="0"/>
          <p:nvPr/>
        </p:nvPicPr>
        <p:blipFill rotWithShape="1">
          <a:blip r:embed="rId3">
            <a:alphaModFix/>
          </a:blip>
          <a:srcRect l="83307" t="30928" b="13020"/>
          <a:stretch/>
        </p:blipFill>
        <p:spPr>
          <a:xfrm>
            <a:off x="6046825" y="2292976"/>
            <a:ext cx="2852276" cy="213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370101" y="1978251"/>
            <a:ext cx="1364099" cy="49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~1/10 second</a:t>
            </a:r>
          </a:p>
        </p:txBody>
      </p:sp>
      <p:sp>
        <p:nvSpPr>
          <p:cNvPr id="111" name="Shape 111"/>
          <p:cNvSpPr/>
          <p:nvPr/>
        </p:nvSpPr>
        <p:spPr>
          <a:xfrm>
            <a:off x="3130276" y="4607725"/>
            <a:ext cx="2820899" cy="550200"/>
          </a:xfrm>
          <a:prstGeom prst="leftArrow">
            <a:avLst>
              <a:gd name="adj1" fmla="val 68285"/>
              <a:gd name="adj2" fmla="val 50000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400" kern="0">
                <a:solidFill>
                  <a:srgbClr val="980000"/>
                </a:solidFill>
                <a:cs typeface="Arial"/>
                <a:sym typeface="Arial"/>
              </a:rPr>
              <a:t>end-to-end learning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3181876" y="2617199"/>
            <a:ext cx="2638475" cy="1459024"/>
            <a:chOff x="3181875" y="1759949"/>
            <a:chExt cx="2638475" cy="1459024"/>
          </a:xfrm>
        </p:grpSpPr>
        <p:pic>
          <p:nvPicPr>
            <p:cNvPr id="113" name="Shape 113" descr="generic-alex.wmf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3181875" y="1759949"/>
              <a:ext cx="2638475" cy="1459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Shape 114"/>
            <p:cNvSpPr txBox="1"/>
            <p:nvPr/>
          </p:nvSpPr>
          <p:spPr>
            <a:xfrm>
              <a:off x="3599025" y="1907600"/>
              <a:ext cx="1914900" cy="120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6000" kern="0">
                  <a:solidFill>
                    <a:srgbClr val="000000"/>
                  </a:solidFill>
                  <a:cs typeface="Arial"/>
                  <a:sym typeface="Arial"/>
                </a:rPr>
                <a:t>???</a:t>
              </a:r>
            </a:p>
          </p:txBody>
        </p:sp>
      </p:grpSp>
      <p:pic>
        <p:nvPicPr>
          <p:cNvPr id="115" name="Shape 115" descr="alex3.wmf"/>
          <p:cNvPicPr preferRelativeResize="0"/>
          <p:nvPr/>
        </p:nvPicPr>
        <p:blipFill rotWithShape="1">
          <a:blip r:embed="rId5">
            <a:alphaModFix/>
          </a:blip>
          <a:srcRect t="30933" r="83063" b="11930"/>
          <a:stretch/>
        </p:blipFill>
        <p:spPr>
          <a:xfrm>
            <a:off x="133825" y="2287988"/>
            <a:ext cx="2852276" cy="2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9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685800" y="5538577"/>
            <a:ext cx="7772400" cy="54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</a:rPr>
              <a:t>UC Berkeley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941543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dirty="0"/>
              <a:t>Fully Convolutional Networks</a:t>
            </a:r>
            <a:br>
              <a:rPr lang="en" sz="3600" dirty="0"/>
            </a:br>
            <a:r>
              <a:rPr lang="en" sz="3600" dirty="0"/>
              <a:t>for Semantic Segmentation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533400" y="5139752"/>
            <a:ext cx="7772400" cy="471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</a:rPr>
              <a:t>Jonathan Long*    Evan Shelhamer*    Trevor Darrell</a:t>
            </a:r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1820562"/>
            <a:ext cx="6505575" cy="33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lang="en"/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0" y="6411501"/>
            <a:ext cx="9144000" cy="47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600" kern="0" dirty="0">
                <a:solidFill>
                  <a:srgbClr val="000000"/>
                </a:solidFill>
              </a:rPr>
              <a:t>[</a:t>
            </a:r>
            <a:r>
              <a:rPr lang="en-US" sz="1600" dirty="0"/>
              <a:t>CVPR 2015] 				           </a:t>
            </a:r>
            <a:r>
              <a:rPr lang="en" sz="1600" kern="0" dirty="0">
                <a:solidFill>
                  <a:srgbClr val="000000"/>
                </a:solidFill>
              </a:rPr>
              <a:t>Slides from Long, Shelhamer, and Darrell</a:t>
            </a:r>
          </a:p>
        </p:txBody>
      </p:sp>
    </p:spTree>
    <p:extLst>
      <p:ext uri="{BB962C8B-B14F-4D97-AF65-F5344CB8AC3E}">
        <p14:creationId xmlns:p14="http://schemas.microsoft.com/office/powerpoint/2010/main" val="414640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alex1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754451" y="3402101"/>
            <a:ext cx="10871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“tabby cat”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lang="en"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</a:t>
            </a:r>
            <a:r>
              <a:rPr lang="en" dirty="0"/>
              <a:t> classification network…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986116" y="3274142"/>
            <a:ext cx="235974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2994" y="2966365"/>
            <a:ext cx="209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filters, e.g., 64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147187" y="3106994"/>
            <a:ext cx="968478" cy="681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9702" y="2813966"/>
            <a:ext cx="369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</a:t>
            </a:r>
            <a:r>
              <a:rPr lang="en-US" sz="1400" dirty="0" err="1"/>
              <a:t>perceptrons</a:t>
            </a:r>
            <a:r>
              <a:rPr lang="en-US" sz="1400" dirty="0"/>
              <a:t> in MLP layer, e.g., 1024</a:t>
            </a:r>
          </a:p>
        </p:txBody>
      </p:sp>
    </p:spTree>
    <p:extLst>
      <p:ext uri="{BB962C8B-B14F-4D97-AF65-F5344CB8AC3E}">
        <p14:creationId xmlns:p14="http://schemas.microsoft.com/office/powerpoint/2010/main" val="414054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alex1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754451" y="3402101"/>
            <a:ext cx="10871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“tabby cat”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lang="en"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</a:t>
            </a:r>
            <a:r>
              <a:rPr lang="en" dirty="0"/>
              <a:t> classification network…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4414683" y="2841523"/>
              <a:ext cx="2045111" cy="1315318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0281" y="2827124"/>
                <a:ext cx="2073195" cy="1343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83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alex1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754451" y="3402101"/>
            <a:ext cx="10871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“tabby cat”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</a:t>
            </a:r>
            <a:r>
              <a:rPr lang="en" dirty="0"/>
              <a:t> classification network…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4771444" y="3645565"/>
            <a:ext cx="449579" cy="176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771444" y="3645565"/>
            <a:ext cx="507236" cy="129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771444" y="3645565"/>
            <a:ext cx="580393" cy="81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71444" y="3645565"/>
            <a:ext cx="665794" cy="31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4771444" y="3619500"/>
            <a:ext cx="727762" cy="26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4771444" y="3105150"/>
            <a:ext cx="1455525" cy="540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258622">
            <a:off x="5426250" y="3185809"/>
            <a:ext cx="43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62698" y="4926737"/>
            <a:ext cx="632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of every kernel across all positions are attached densely to the array of </a:t>
            </a:r>
            <a:r>
              <a:rPr lang="en-US" dirty="0" err="1"/>
              <a:t>perceptrons</a:t>
            </a:r>
            <a:r>
              <a:rPr lang="en-US" dirty="0"/>
              <a:t> in the fully-connected layer.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4414683" y="2841523"/>
              <a:ext cx="2045111" cy="1315318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0281" y="2827124"/>
                <a:ext cx="2073195" cy="1343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562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alex1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754451" y="3402101"/>
            <a:ext cx="10871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“tabby cat”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</a:t>
            </a:r>
            <a:r>
              <a:rPr lang="en" dirty="0"/>
              <a:t> classification network…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2698" y="4926737"/>
            <a:ext cx="6321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of every kernel across all positions are attached densely to the array of </a:t>
            </a:r>
            <a:r>
              <a:rPr lang="en-US" dirty="0" err="1"/>
              <a:t>perceptrons</a:t>
            </a:r>
            <a:r>
              <a:rPr lang="en-US" dirty="0"/>
              <a:t> in the fully-connected layer. 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: 256 filters over 6x6 response map</a:t>
            </a:r>
          </a:p>
          <a:p>
            <a:r>
              <a:rPr lang="en-US" dirty="0"/>
              <a:t>Each 2,359,296 response is attached to one of 4096 </a:t>
            </a:r>
            <a:r>
              <a:rPr lang="en-US" dirty="0" err="1"/>
              <a:t>perceptrons</a:t>
            </a:r>
            <a:r>
              <a:rPr lang="en-US" dirty="0"/>
              <a:t>, leading to 37 mil </a:t>
            </a:r>
            <a:r>
              <a:rPr lang="en-US" dirty="0" err="1"/>
              <a:t>params</a:t>
            </a:r>
            <a:r>
              <a:rPr lang="en-US" dirty="0"/>
              <a:t>.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4771444" y="3645565"/>
            <a:ext cx="449579" cy="176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771444" y="3645565"/>
            <a:ext cx="507236" cy="129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71444" y="3645565"/>
            <a:ext cx="580393" cy="81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771444" y="3645565"/>
            <a:ext cx="665794" cy="31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4771444" y="3619500"/>
            <a:ext cx="727762" cy="26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4771444" y="3105150"/>
            <a:ext cx="1455525" cy="540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9258622">
            <a:off x="5426250" y="3185809"/>
            <a:ext cx="43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4414683" y="2841523"/>
              <a:ext cx="2045111" cy="1315318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0281" y="2827124"/>
                <a:ext cx="2073195" cy="1343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59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32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a label at every pixel</a:t>
            </a:r>
          </a:p>
          <a:p>
            <a:pPr marL="0" indent="0">
              <a:buNone/>
            </a:pPr>
            <a:r>
              <a:rPr lang="en-US" dirty="0"/>
              <a:t>Current network gives us a label for the whole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Approach:</a:t>
            </a:r>
          </a:p>
          <a:p>
            <a:pPr lvl="1"/>
            <a:r>
              <a:rPr lang="en-US" dirty="0"/>
              <a:t>Make CNN for every sub-image size ?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Convolutionalize</a:t>
            </a:r>
            <a:r>
              <a:rPr lang="en-US" dirty="0"/>
              <a:t>’ </a:t>
            </a:r>
            <a:r>
              <a:rPr lang="en-US" i="1" dirty="0"/>
              <a:t>all layers </a:t>
            </a:r>
            <a:r>
              <a:rPr lang="en-US" dirty="0"/>
              <a:t>of network, so that we can treat it as one (complex) filter and slide around our full image.</a:t>
            </a:r>
          </a:p>
        </p:txBody>
      </p:sp>
    </p:spTree>
    <p:extLst>
      <p:ext uri="{BB962C8B-B14F-4D97-AF65-F5344CB8AC3E}">
        <p14:creationId xmlns:p14="http://schemas.microsoft.com/office/powerpoint/2010/main" val="1779353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3947"/>
            <a:ext cx="9120776" cy="68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9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8709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8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648" t="30393" r="11019" b="23236"/>
          <a:stretch/>
        </p:blipFill>
        <p:spPr>
          <a:xfrm>
            <a:off x="475758" y="1"/>
            <a:ext cx="8006014" cy="6052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2986" y="6489607"/>
            <a:ext cx="4259402" cy="36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5" dirty="0"/>
              <a:t>Long, </a:t>
            </a:r>
            <a:r>
              <a:rPr lang="en-US" sz="1795" dirty="0" err="1"/>
              <a:t>Shelhamer</a:t>
            </a:r>
            <a:r>
              <a:rPr lang="en-US" sz="1795" dirty="0"/>
              <a:t>, and Darrell 2014</a:t>
            </a:r>
          </a:p>
        </p:txBody>
      </p:sp>
    </p:spTree>
    <p:extLst>
      <p:ext uri="{BB962C8B-B14F-4D97-AF65-F5344CB8AC3E}">
        <p14:creationId xmlns:p14="http://schemas.microsoft.com/office/powerpoint/2010/main" val="1771721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alex1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754451" y="3402101"/>
            <a:ext cx="10871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cs typeface="Arial"/>
                <a:sym typeface="Arial"/>
              </a:rPr>
              <a:t>“tabby cat”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</a:t>
            </a:r>
            <a:r>
              <a:rPr lang="en" dirty="0"/>
              <a:t> classification network…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2698" y="4926737"/>
            <a:ext cx="6321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of every kernel across all positions are attached densely to the array of </a:t>
            </a:r>
            <a:r>
              <a:rPr lang="en-US" dirty="0" err="1"/>
              <a:t>perceptrons</a:t>
            </a:r>
            <a:r>
              <a:rPr lang="en-US" dirty="0"/>
              <a:t> in the fully-connected layer. 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: 256 filters over 6x6 response map</a:t>
            </a:r>
          </a:p>
          <a:p>
            <a:r>
              <a:rPr lang="en-US" dirty="0"/>
              <a:t>Each 2,359,296 response is attached to one of 4096 </a:t>
            </a:r>
            <a:r>
              <a:rPr lang="en-US" dirty="0" err="1"/>
              <a:t>perceptrons</a:t>
            </a:r>
            <a:r>
              <a:rPr lang="en-US" dirty="0"/>
              <a:t>, leading to 37 mil </a:t>
            </a:r>
            <a:r>
              <a:rPr lang="en-US" dirty="0" err="1"/>
              <a:t>params</a:t>
            </a:r>
            <a:r>
              <a:rPr lang="en-US" dirty="0"/>
              <a:t>.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4771444" y="3645565"/>
            <a:ext cx="449579" cy="176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771444" y="3645565"/>
            <a:ext cx="507236" cy="129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771444" y="3645565"/>
            <a:ext cx="580393" cy="81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771444" y="3645565"/>
            <a:ext cx="665794" cy="31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4771444" y="3619500"/>
            <a:ext cx="727762" cy="26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4771444" y="3105150"/>
            <a:ext cx="1455525" cy="540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9258622">
            <a:off x="5426250" y="3185809"/>
            <a:ext cx="43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4414683" y="2841523"/>
              <a:ext cx="2045111" cy="1315318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0281" y="2827124"/>
                <a:ext cx="2073195" cy="1343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236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49" b="52292"/>
          <a:stretch/>
        </p:blipFill>
        <p:spPr>
          <a:xfrm>
            <a:off x="1028199" y="1581094"/>
            <a:ext cx="7027431" cy="17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8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99" y="98967"/>
            <a:ext cx="7087603" cy="3695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99" y="3794781"/>
            <a:ext cx="6850083" cy="2090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99" y="5884959"/>
            <a:ext cx="6907088" cy="2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06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 descr="alex2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 lang="en"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C</a:t>
            </a:r>
            <a:r>
              <a:rPr lang="en" dirty="0"/>
              <a:t>onvolutional</a:t>
            </a:r>
            <a:r>
              <a:rPr lang="en-US" dirty="0" err="1"/>
              <a:t>ization</a:t>
            </a:r>
            <a:endParaRPr lang="en" dirty="0"/>
          </a:p>
        </p:txBody>
      </p:sp>
      <p:sp>
        <p:nvSpPr>
          <p:cNvPr id="5" name="Rectangle 4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8317" y="4668534"/>
            <a:ext cx="3209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convolution operates across all filters in the previous layer, and is slid across all positions.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5147187" y="3106994"/>
            <a:ext cx="968478" cy="681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4502" y="2816613"/>
            <a:ext cx="1429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filters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4570309" y="3333750"/>
            <a:ext cx="316016" cy="23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71488" y="3034671"/>
            <a:ext cx="1429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filters</a:t>
            </a:r>
          </a:p>
        </p:txBody>
      </p:sp>
    </p:spTree>
    <p:extLst>
      <p:ext uri="{BB962C8B-B14F-4D97-AF65-F5344CB8AC3E}">
        <p14:creationId xmlns:p14="http://schemas.microsoft.com/office/powerpoint/2010/main" val="3678563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101"/>
          <a:stretch/>
        </p:blipFill>
        <p:spPr>
          <a:xfrm>
            <a:off x="11613" y="1444732"/>
            <a:ext cx="7628371" cy="49144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59492" y="188434"/>
            <a:ext cx="8025016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89" dirty="0"/>
              <a:t>Back to the fully-connected perceptron…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7712" y="1226956"/>
            <a:ext cx="3496297" cy="13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5"/>
          </a:p>
        </p:txBody>
      </p:sp>
      <p:sp>
        <p:nvSpPr>
          <p:cNvPr id="5" name="Rectangle 4"/>
          <p:cNvSpPr/>
          <p:nvPr/>
        </p:nvSpPr>
        <p:spPr>
          <a:xfrm>
            <a:off x="3671028" y="1499136"/>
            <a:ext cx="1140097" cy="430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5"/>
          </a:p>
        </p:txBody>
      </p:sp>
      <p:sp>
        <p:nvSpPr>
          <p:cNvPr id="6" name="Rectangle 5"/>
          <p:cNvSpPr/>
          <p:nvPr/>
        </p:nvSpPr>
        <p:spPr>
          <a:xfrm>
            <a:off x="2058648" y="5241368"/>
            <a:ext cx="5727887" cy="112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5"/>
          </a:p>
        </p:txBody>
      </p:sp>
      <p:sp>
        <p:nvSpPr>
          <p:cNvPr id="8" name="TextBox 7"/>
          <p:cNvSpPr txBox="1"/>
          <p:nvPr/>
        </p:nvSpPr>
        <p:spPr>
          <a:xfrm>
            <a:off x="5047041" y="2589740"/>
            <a:ext cx="4389373" cy="162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5" dirty="0"/>
              <a:t>Perceptron is connected to every</a:t>
            </a:r>
          </a:p>
          <a:p>
            <a:r>
              <a:rPr lang="en-US" sz="1995" dirty="0"/>
              <a:t>value in the previous layer </a:t>
            </a:r>
            <a:br>
              <a:rPr lang="en-US" sz="1995" dirty="0"/>
            </a:br>
            <a:r>
              <a:rPr lang="en-US" sz="1995" dirty="0"/>
              <a:t>(across all channels; 1 visible).</a:t>
            </a:r>
          </a:p>
          <a:p>
            <a:endParaRPr lang="en-US" sz="1995" dirty="0"/>
          </a:p>
          <a:p>
            <a:endParaRPr lang="en-US" sz="199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885" y="935413"/>
            <a:ext cx="3619808" cy="883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719" y="1915180"/>
            <a:ext cx="2036954" cy="4821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86535" y="927168"/>
            <a:ext cx="449232" cy="81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5"/>
          </a:p>
        </p:txBody>
      </p:sp>
      <p:sp>
        <p:nvSpPr>
          <p:cNvPr id="14" name="Rectangle 13"/>
          <p:cNvSpPr/>
          <p:nvPr/>
        </p:nvSpPr>
        <p:spPr>
          <a:xfrm>
            <a:off x="8096918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46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91425" y="3695700"/>
            <a:ext cx="914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1x1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2050" y="1352550"/>
            <a:ext cx="3228975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9350" y="4071640"/>
            <a:ext cx="6667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632755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 descr="alex2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 lang="en"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C</a:t>
            </a:r>
            <a:r>
              <a:rPr lang="en" dirty="0"/>
              <a:t>onvolutional</a:t>
            </a:r>
            <a:r>
              <a:rPr lang="en-US" dirty="0" err="1"/>
              <a:t>ization</a:t>
            </a:r>
            <a:endParaRPr lang="en" dirty="0"/>
          </a:p>
        </p:txBody>
      </p:sp>
      <p:sp>
        <p:nvSpPr>
          <p:cNvPr id="5" name="Rectangle 4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8317" y="4668534"/>
            <a:ext cx="3209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convolution operates across all filters in the previous layer, and is slid across all positions.</a:t>
            </a:r>
          </a:p>
          <a:p>
            <a:endParaRPr lang="en-US" dirty="0"/>
          </a:p>
          <a:p>
            <a:r>
              <a:rPr lang="en-US" dirty="0"/>
              <a:t>e.g., 64x1x1 kernel, with shared weights over 13x13 output, x1024 filters = 11mil </a:t>
            </a:r>
            <a:r>
              <a:rPr lang="en-US" dirty="0" err="1"/>
              <a:t>params</a:t>
            </a:r>
            <a:r>
              <a:rPr lang="en-US" dirty="0"/>
              <a:t>.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5147187" y="3106994"/>
            <a:ext cx="968478" cy="681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4502" y="2816613"/>
            <a:ext cx="1563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filters, e.g. 1024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4570309" y="3333750"/>
            <a:ext cx="316016" cy="23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71488" y="3034671"/>
            <a:ext cx="1429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filters, e.g., 64</a:t>
            </a:r>
          </a:p>
        </p:txBody>
      </p:sp>
    </p:spTree>
    <p:extLst>
      <p:ext uri="{BB962C8B-B14F-4D97-AF65-F5344CB8AC3E}">
        <p14:creationId xmlns:p14="http://schemas.microsoft.com/office/powerpoint/2010/main" val="383082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45329"/>
          <a:stretch/>
        </p:blipFill>
        <p:spPr>
          <a:xfrm>
            <a:off x="11612" y="10773"/>
            <a:ext cx="9120776" cy="37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7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alex3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 lang="en"/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Becoming fully convolutional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721521" y="3905168"/>
            <a:ext cx="438150" cy="15287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0508" y="4960769"/>
            <a:ext cx="140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Arbitrary-sized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6675" y="4888626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turn these operations into a convolution, the 13x13 just becomes another parameter and our output size adjust dynamically.</a:t>
            </a:r>
          </a:p>
          <a:p>
            <a:endParaRPr lang="en-US" dirty="0"/>
          </a:p>
          <a:p>
            <a:r>
              <a:rPr lang="en-US" dirty="0"/>
              <a:t>Now we have a </a:t>
            </a:r>
            <a:r>
              <a:rPr lang="en-US" i="1" dirty="0"/>
              <a:t>vector/matrix</a:t>
            </a:r>
            <a:r>
              <a:rPr lang="en-US" dirty="0"/>
              <a:t> output, and our network acts itself like a complex filter.</a:t>
            </a:r>
          </a:p>
        </p:txBody>
      </p:sp>
      <p:sp>
        <p:nvSpPr>
          <p:cNvPr id="10" name="Left Brace 9"/>
          <p:cNvSpPr/>
          <p:nvPr/>
        </p:nvSpPr>
        <p:spPr>
          <a:xfrm rot="13550221">
            <a:off x="7193313" y="3314994"/>
            <a:ext cx="219331" cy="7311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63470" y="3731954"/>
            <a:ext cx="140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Multiple outputs</a:t>
            </a:r>
          </a:p>
        </p:txBody>
      </p:sp>
    </p:spTree>
    <p:extLst>
      <p:ext uri="{BB962C8B-B14F-4D97-AF65-F5344CB8AC3E}">
        <p14:creationId xmlns:p14="http://schemas.microsoft.com/office/powerpoint/2010/main" val="2162604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648" t="30393" r="11019" b="23236"/>
          <a:stretch/>
        </p:blipFill>
        <p:spPr>
          <a:xfrm>
            <a:off x="475758" y="1"/>
            <a:ext cx="8006014" cy="6052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2986" y="6489607"/>
            <a:ext cx="4259402" cy="36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5" dirty="0"/>
              <a:t>Long, </a:t>
            </a:r>
            <a:r>
              <a:rPr lang="en-US" sz="1795" dirty="0" err="1"/>
              <a:t>Shelhamer</a:t>
            </a:r>
            <a:r>
              <a:rPr lang="en-US" sz="1795" dirty="0"/>
              <a:t>, and Darrell 2014</a:t>
            </a:r>
          </a:p>
        </p:txBody>
      </p:sp>
    </p:spTree>
    <p:extLst>
      <p:ext uri="{BB962C8B-B14F-4D97-AF65-F5344CB8AC3E}">
        <p14:creationId xmlns:p14="http://schemas.microsoft.com/office/powerpoint/2010/main" val="1931546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 descr="alex4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Upsampling </a:t>
            </a:r>
            <a:r>
              <a:rPr lang="en-US" dirty="0"/>
              <a:t>the </a:t>
            </a:r>
            <a:r>
              <a:rPr lang="en" dirty="0"/>
              <a:t>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177548" y="4168877"/>
            <a:ext cx="157317" cy="124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28735" y="5466735"/>
            <a:ext cx="1897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</a:t>
            </a:r>
            <a:r>
              <a:rPr lang="en-US" dirty="0" err="1"/>
              <a:t>upsampling</a:t>
            </a:r>
            <a:r>
              <a:rPr lang="en-US" dirty="0"/>
              <a:t> algorithm to return us to H x W</a:t>
            </a:r>
          </a:p>
        </p:txBody>
      </p:sp>
    </p:spTree>
    <p:extLst>
      <p:ext uri="{BB962C8B-B14F-4D97-AF65-F5344CB8AC3E}">
        <p14:creationId xmlns:p14="http://schemas.microsoft.com/office/powerpoint/2010/main" val="1209713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 descr="alex5.wm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 lang="en"/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41558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End-to-end, pixels-to-pixels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8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1503401" y="4910838"/>
            <a:ext cx="1131899" cy="32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conv, pool,</a:t>
            </a:r>
          </a:p>
          <a:p>
            <a:pPr algn="ctr"/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nonlinearity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25" y="4640938"/>
            <a:ext cx="95250" cy="25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6731826" y="4255601"/>
            <a:ext cx="1131899" cy="580199"/>
            <a:chOff x="5212375" y="4498425"/>
            <a:chExt cx="1131899" cy="580199"/>
          </a:xfrm>
        </p:grpSpPr>
        <p:sp>
          <p:nvSpPr>
            <p:cNvPr id="159" name="Shape 159"/>
            <p:cNvSpPr txBox="1"/>
            <p:nvPr/>
          </p:nvSpPr>
          <p:spPr>
            <a:xfrm>
              <a:off x="5212375" y="4748925"/>
              <a:ext cx="1131899" cy="329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upsampling</a:t>
              </a:r>
            </a:p>
          </p:txBody>
        </p:sp>
        <p:pic>
          <p:nvPicPr>
            <p:cNvPr id="160" name="Shape 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0700" y="4498425"/>
              <a:ext cx="95250" cy="257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Shape 161"/>
          <p:cNvGrpSpPr/>
          <p:nvPr/>
        </p:nvGrpSpPr>
        <p:grpSpPr>
          <a:xfrm>
            <a:off x="7445725" y="4552075"/>
            <a:ext cx="1548900" cy="688474"/>
            <a:chOff x="5896825" y="4530500"/>
            <a:chExt cx="1548900" cy="688474"/>
          </a:xfrm>
        </p:grpSpPr>
        <p:sp>
          <p:nvSpPr>
            <p:cNvPr id="162" name="Shape 162"/>
            <p:cNvSpPr txBox="1"/>
            <p:nvPr/>
          </p:nvSpPr>
          <p:spPr>
            <a:xfrm>
              <a:off x="5896825" y="4889275"/>
              <a:ext cx="1548900" cy="329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pixelwise</a:t>
              </a:r>
              <a:b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</a:br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output + loss</a:t>
              </a:r>
            </a:p>
          </p:txBody>
        </p:sp>
        <p:pic>
          <p:nvPicPr>
            <p:cNvPr id="163" name="Shape 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23650" y="4530500"/>
              <a:ext cx="95250" cy="257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457199" y="1063228"/>
            <a:ext cx="8537425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E</a:t>
            </a:r>
            <a:r>
              <a:rPr lang="en" dirty="0"/>
              <a:t>nd-to-end, pixels-to-pixels network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 lang="en"/>
          </a:p>
        </p:txBody>
      </p:sp>
      <p:pic>
        <p:nvPicPr>
          <p:cNvPr id="166" name="Shape 166" descr="alex5.wm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407525"/>
            <a:ext cx="9144001" cy="20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85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1820562"/>
            <a:ext cx="6505575" cy="33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1658319" y="309966"/>
            <a:ext cx="840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is the </a:t>
            </a:r>
            <a:r>
              <a:rPr lang="en-US" sz="3600" dirty="0" err="1"/>
              <a:t>upsampling</a:t>
            </a:r>
            <a:r>
              <a:rPr lang="en-US" sz="3600" dirty="0"/>
              <a:t> layer?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703018" y="1526583"/>
            <a:ext cx="588935" cy="61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69444" y="1216617"/>
            <a:ext cx="118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one.</a:t>
            </a:r>
          </a:p>
        </p:txBody>
      </p:sp>
      <p:sp>
        <p:nvSpPr>
          <p:cNvPr id="7" name="Rectangle 6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5729" y="5607100"/>
            <a:ext cx="6517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Hint: it’s actually an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i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7587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15CF-C835-4591-93EA-A1893AC1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365126"/>
            <a:ext cx="882868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‘Deconvolution’ networks </a:t>
            </a:r>
            <a:r>
              <a:rPr lang="en-US" sz="3600" i="1" dirty="0"/>
              <a:t>learn to </a:t>
            </a:r>
            <a:r>
              <a:rPr lang="en-US" sz="3600" i="1" dirty="0" err="1"/>
              <a:t>upsample</a:t>
            </a:r>
            <a:endParaRPr lang="en-US" sz="3600" dirty="0"/>
          </a:p>
        </p:txBody>
      </p:sp>
      <p:pic>
        <p:nvPicPr>
          <p:cNvPr id="2050" name="Picture 2" descr="http://cvlab.postech.ac.kr/research/deconvnet/images/overall.png">
            <a:extLst>
              <a:ext uri="{FF2B5EF4-FFF2-40B4-BE49-F238E27FC236}">
                <a16:creationId xmlns:a16="http://schemas.microsoft.com/office/drawing/2014/main" id="{4216D158-1992-4290-9570-3CE14F02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2300233"/>
            <a:ext cx="8828690" cy="220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DC2E65-7730-45F9-B394-0291D2C81CA5}"/>
              </a:ext>
            </a:extLst>
          </p:cNvPr>
          <p:cNvSpPr/>
          <p:nvPr/>
        </p:nvSpPr>
        <p:spPr>
          <a:xfrm>
            <a:off x="83011" y="6226385"/>
            <a:ext cx="8059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Deconvolutional Networks, CVPR 2010</a:t>
            </a:r>
          </a:p>
          <a:p>
            <a:pPr lvl="0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Noh et al.,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Deconvolution Network for Semantic Segmentation, ICCV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B3B9-0E92-4334-A2A1-A2316BBCC2F8}"/>
              </a:ext>
            </a:extLst>
          </p:cNvPr>
          <p:cNvSpPr txBox="1"/>
          <p:nvPr/>
        </p:nvSpPr>
        <p:spPr>
          <a:xfrm>
            <a:off x="313321" y="4585940"/>
            <a:ext cx="8480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Often called “deconvolution”, but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misnomer.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the deconvolution that we saw in deblurring -&gt; that is division in the Fourier domain.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‘Transposed convolution’ is better.</a:t>
            </a:r>
          </a:p>
        </p:txBody>
      </p:sp>
    </p:spTree>
    <p:extLst>
      <p:ext uri="{BB962C8B-B14F-4D97-AF65-F5344CB8AC3E}">
        <p14:creationId xmlns:p14="http://schemas.microsoft.com/office/powerpoint/2010/main" val="23976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with </a:t>
            </a:r>
            <a:br>
              <a:rPr lang="en-US" dirty="0"/>
            </a:br>
            <a:r>
              <a:rPr lang="en-US" dirty="0"/>
              <a:t>transposed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25" y="2691458"/>
            <a:ext cx="2324100" cy="2466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25" y="1956724"/>
            <a:ext cx="19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4042645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with </a:t>
            </a:r>
            <a:br>
              <a:rPr lang="en-US" dirty="0"/>
            </a:br>
            <a:r>
              <a:rPr lang="en-US" dirty="0"/>
              <a:t>transposed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25" y="2691458"/>
            <a:ext cx="2324100" cy="2466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25" y="1956724"/>
            <a:ext cx="19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30" y="2546843"/>
            <a:ext cx="2424470" cy="27204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9943" y="1686315"/>
            <a:ext cx="5098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Transposed convolution = padding/striding smaller image then weighted sum of input x filter: ‘stamping’ kernel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7124" y="5365850"/>
            <a:ext cx="250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2x2, stride 1, 3x3 kernel,</a:t>
            </a:r>
          </a:p>
          <a:p>
            <a:r>
              <a:rPr lang="en-US" dirty="0" err="1"/>
              <a:t>upsample</a:t>
            </a:r>
            <a:r>
              <a:rPr lang="en-US" dirty="0"/>
              <a:t> to 4x4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75" y="2605271"/>
            <a:ext cx="2286810" cy="2599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D1818-6AF5-4FAA-BE33-FB93302FFA63}"/>
              </a:ext>
            </a:extLst>
          </p:cNvPr>
          <p:cNvSpPr txBox="1"/>
          <p:nvPr/>
        </p:nvSpPr>
        <p:spPr>
          <a:xfrm>
            <a:off x="6467875" y="5365850"/>
            <a:ext cx="250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2x2, stride 2, 3x3 kernel,</a:t>
            </a:r>
          </a:p>
          <a:p>
            <a:r>
              <a:rPr lang="en-US" dirty="0" err="1"/>
              <a:t>upsample</a:t>
            </a:r>
            <a:r>
              <a:rPr lang="en-US" dirty="0"/>
              <a:t> to 5x5.</a:t>
            </a:r>
          </a:p>
        </p:txBody>
      </p:sp>
    </p:spTree>
    <p:extLst>
      <p:ext uri="{BB962C8B-B14F-4D97-AF65-F5344CB8AC3E}">
        <p14:creationId xmlns:p14="http://schemas.microsoft.com/office/powerpoint/2010/main" val="1777453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9816"/>
              </p:ext>
            </p:extLst>
          </p:nvPr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737943" y="2539813"/>
            <a:ext cx="14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65419"/>
              </p:ext>
            </p:extLst>
          </p:nvPr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400822" y="4338480"/>
            <a:ext cx="211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A36703-851B-4C6F-AD99-286500861F7E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6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-97"/>
          <a:stretch/>
        </p:blipFill>
        <p:spPr>
          <a:xfrm>
            <a:off x="11612" y="10773"/>
            <a:ext cx="9120776" cy="68472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8359" y="3851329"/>
            <a:ext cx="1495587" cy="42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42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014668-68C0-4A95-9A05-FD4756143532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658292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CB1A6-3B44-4FD6-B736-BE4EE41D0329}"/>
              </a:ext>
            </a:extLst>
          </p:cNvPr>
          <p:cNvSpPr/>
          <p:nvPr/>
        </p:nvSpPr>
        <p:spPr>
          <a:xfrm>
            <a:off x="4085923" y="2989781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04C00C-C040-4CD4-AE42-31C29D075B1B}"/>
              </a:ext>
            </a:extLst>
          </p:cNvPr>
          <p:cNvSpPr/>
          <p:nvPr/>
        </p:nvSpPr>
        <p:spPr>
          <a:xfrm>
            <a:off x="888733" y="4816976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60834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5E3EA-1274-4381-94BD-C0BF4A8E0860}"/>
              </a:ext>
            </a:extLst>
          </p:cNvPr>
          <p:cNvSpPr/>
          <p:nvPr/>
        </p:nvSpPr>
        <p:spPr>
          <a:xfrm>
            <a:off x="4682690" y="2999407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A5848-7A25-4E48-A21A-639C5B20845B}"/>
              </a:ext>
            </a:extLst>
          </p:cNvPr>
          <p:cNvSpPr/>
          <p:nvPr/>
        </p:nvSpPr>
        <p:spPr>
          <a:xfrm>
            <a:off x="1061987" y="4807351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88C7D9-925F-4DBF-BB72-2805965E3793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35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94398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5E3EA-1274-4381-94BD-C0BF4A8E0860}"/>
              </a:ext>
            </a:extLst>
          </p:cNvPr>
          <p:cNvSpPr/>
          <p:nvPr/>
        </p:nvSpPr>
        <p:spPr>
          <a:xfrm>
            <a:off x="5289086" y="2999407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A5848-7A25-4E48-A21A-639C5B20845B}"/>
              </a:ext>
            </a:extLst>
          </p:cNvPr>
          <p:cNvSpPr/>
          <p:nvPr/>
        </p:nvSpPr>
        <p:spPr>
          <a:xfrm>
            <a:off x="1235242" y="4807351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29A45E-3D91-455C-B709-49A64CF5E897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58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6020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5E3EA-1274-4381-94BD-C0BF4A8E0860}"/>
              </a:ext>
            </a:extLst>
          </p:cNvPr>
          <p:cNvSpPr/>
          <p:nvPr/>
        </p:nvSpPr>
        <p:spPr>
          <a:xfrm>
            <a:off x="5895477" y="2999407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A5848-7A25-4E48-A21A-639C5B20845B}"/>
              </a:ext>
            </a:extLst>
          </p:cNvPr>
          <p:cNvSpPr/>
          <p:nvPr/>
        </p:nvSpPr>
        <p:spPr>
          <a:xfrm>
            <a:off x="1418125" y="4807351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204005-1E40-4476-9076-8B1EA15ECAB0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15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979178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5E3EA-1274-4381-94BD-C0BF4A8E0860}"/>
              </a:ext>
            </a:extLst>
          </p:cNvPr>
          <p:cNvSpPr/>
          <p:nvPr/>
        </p:nvSpPr>
        <p:spPr>
          <a:xfrm>
            <a:off x="4076302" y="3538422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A5848-7A25-4E48-A21A-639C5B20845B}"/>
              </a:ext>
            </a:extLst>
          </p:cNvPr>
          <p:cNvSpPr/>
          <p:nvPr/>
        </p:nvSpPr>
        <p:spPr>
          <a:xfrm>
            <a:off x="879110" y="5057608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343ECD-1BA1-48BA-AF54-9CE2708E539A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74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62718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5E3EA-1274-4381-94BD-C0BF4A8E0860}"/>
              </a:ext>
            </a:extLst>
          </p:cNvPr>
          <p:cNvSpPr/>
          <p:nvPr/>
        </p:nvSpPr>
        <p:spPr>
          <a:xfrm>
            <a:off x="4692319" y="3538422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A5848-7A25-4E48-A21A-639C5B20845B}"/>
              </a:ext>
            </a:extLst>
          </p:cNvPr>
          <p:cNvSpPr/>
          <p:nvPr/>
        </p:nvSpPr>
        <p:spPr>
          <a:xfrm>
            <a:off x="1071615" y="5057608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C7845C-A767-40B5-B0B1-947A7AEF9369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35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6295"/>
              </p:ext>
            </p:extLst>
          </p:nvPr>
        </p:nvGraphicFramePr>
        <p:xfrm>
          <a:off x="4085923" y="2989781"/>
          <a:ext cx="3633540" cy="32725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851133" y="2311166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49365C-4DCC-4E4D-A79E-CCB2FCC785EE}"/>
              </a:ext>
            </a:extLst>
          </p:cNvPr>
          <p:cNvSpPr/>
          <p:nvPr/>
        </p:nvSpPr>
        <p:spPr>
          <a:xfrm>
            <a:off x="5895476" y="4626077"/>
            <a:ext cx="1814363" cy="1620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632CD0-CD26-4AB3-BC26-FB52870D5A44}"/>
              </a:ext>
            </a:extLst>
          </p:cNvPr>
          <p:cNvSpPr/>
          <p:nvPr/>
        </p:nvSpPr>
        <p:spPr>
          <a:xfrm>
            <a:off x="1418124" y="5548497"/>
            <a:ext cx="516556" cy="717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6379E8-A239-4313-A8E8-6C8D5EAADFA5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710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98DBF542-7B12-4B4A-9BCF-829F25B3F8F4}"/>
              </a:ext>
            </a:extLst>
          </p:cNvPr>
          <p:cNvGrpSpPr>
            <a:grpSpLocks/>
          </p:cNvGrpSpPr>
          <p:nvPr/>
        </p:nvGrpSpPr>
        <p:grpSpPr bwMode="auto">
          <a:xfrm>
            <a:off x="621847" y="770021"/>
            <a:ext cx="1562852" cy="1541145"/>
            <a:chOff x="144" y="144"/>
            <a:chExt cx="1152" cy="1136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E3CEB6F-9FF0-461E-AD39-CA290F2F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6BC6587-4B80-401B-BED7-5548DE658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9E99F68-2C67-4181-A0A8-A010741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AB55B69-E09B-4C12-8539-BCE02D52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BC789C6-8F9B-43C9-8943-11BF434D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F9CDE34-9CF4-4985-AC0E-8C913305A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6C477A-3159-4347-AA08-98E54B1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37199CE-4F45-4D36-9896-A22F7A77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EE45795-927C-41AA-ACFB-28DB42C2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1FF3BB1-44E3-4AE5-A7B5-65A7920B1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838EB3BD-7EA3-4F99-8B1B-80E1A03F7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BC0A23D-0F9F-4A11-BD52-B111295C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BB989BD3-8EBC-4DAB-8795-C968A25C4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ADA95841-BC35-4F30-8A0C-239E209CB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A330712-09DA-46A5-A21D-EBFB716A5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7FDEEF0-DFE4-40C1-AB86-C853BD687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6655ED46-B53E-41A9-977F-34BF3309D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Group 380">
            <a:extLst>
              <a:ext uri="{FF2B5EF4-FFF2-40B4-BE49-F238E27FC236}">
                <a16:creationId xmlns:a16="http://schemas.microsoft.com/office/drawing/2014/main" id="{B3E39219-0D5C-425A-BC87-B9B1A2A73652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3001245"/>
          <a:ext cx="1061954" cy="102211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124BD7-F72C-432C-9EFD-AFAB407B1B66}"/>
              </a:ext>
            </a:extLst>
          </p:cNvPr>
          <p:cNvSpPr txBox="1"/>
          <p:nvPr/>
        </p:nvSpPr>
        <p:spPr>
          <a:xfrm>
            <a:off x="1042918" y="371615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8DF6F-9983-47DF-A1C1-DC0CF7810769}"/>
              </a:ext>
            </a:extLst>
          </p:cNvPr>
          <p:cNvSpPr txBox="1"/>
          <p:nvPr/>
        </p:nvSpPr>
        <p:spPr>
          <a:xfrm>
            <a:off x="466776" y="2539614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 map</a:t>
            </a:r>
          </a:p>
        </p:txBody>
      </p:sp>
      <p:graphicFrame>
        <p:nvGraphicFramePr>
          <p:cNvPr id="32" name="Group 380">
            <a:extLst>
              <a:ext uri="{FF2B5EF4-FFF2-40B4-BE49-F238E27FC236}">
                <a16:creationId xmlns:a16="http://schemas.microsoft.com/office/drawing/2014/main" id="{F16349DE-2121-4819-BA43-672659A6FB7A}"/>
              </a:ext>
            </a:extLst>
          </p:cNvPr>
          <p:cNvGraphicFramePr>
            <a:graphicFrameLocks noGrp="1"/>
          </p:cNvGraphicFramePr>
          <p:nvPr/>
        </p:nvGraphicFramePr>
        <p:xfrm>
          <a:off x="882316" y="4810765"/>
          <a:ext cx="1061958" cy="1463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6993">
                  <a:extLst>
                    <a:ext uri="{9D8B030D-6E8A-4147-A177-3AD203B41FA5}">
                      <a16:colId xmlns:a16="http://schemas.microsoft.com/office/drawing/2014/main" val="3499234532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  <a:gridCol w="176993">
                  <a:extLst>
                    <a:ext uri="{9D8B030D-6E8A-4147-A177-3AD203B41FA5}">
                      <a16:colId xmlns:a16="http://schemas.microsoft.com/office/drawing/2014/main" val="3860380490"/>
                    </a:ext>
                  </a:extLst>
                </a:gridCol>
              </a:tblGrid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348329742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  <a:tr h="188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8221133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922AAC-BABD-4FB5-9900-A7F539B103BF}"/>
              </a:ext>
            </a:extLst>
          </p:cNvPr>
          <p:cNvSpPr txBox="1"/>
          <p:nvPr/>
        </p:nvSpPr>
        <p:spPr>
          <a:xfrm>
            <a:off x="169816" y="4338679"/>
            <a:ext cx="272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Padded input feature map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4E346-DA41-4469-8089-5A000FF0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09" y="0"/>
            <a:ext cx="1770491" cy="1986656"/>
          </a:xfrm>
          <a:prstGeom prst="rect">
            <a:avLst/>
          </a:prstGeom>
        </p:spPr>
      </p:pic>
      <p:graphicFrame>
        <p:nvGraphicFramePr>
          <p:cNvPr id="27" name="Group 380">
            <a:extLst>
              <a:ext uri="{FF2B5EF4-FFF2-40B4-BE49-F238E27FC236}">
                <a16:creationId xmlns:a16="http://schemas.microsoft.com/office/drawing/2014/main" id="{60C3EE9F-8BA8-42E9-B833-2A85121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349665"/>
              </p:ext>
            </p:extLst>
          </p:nvPr>
        </p:nvGraphicFramePr>
        <p:xfrm>
          <a:off x="4692314" y="3538366"/>
          <a:ext cx="2422360" cy="218170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5590">
                  <a:extLst>
                    <a:ext uri="{9D8B030D-6E8A-4147-A177-3AD203B41FA5}">
                      <a16:colId xmlns:a16="http://schemas.microsoft.com/office/drawing/2014/main" val="3078082265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90">
                  <a:extLst>
                    <a:ext uri="{9D8B030D-6E8A-4147-A177-3AD203B41FA5}">
                      <a16:colId xmlns:a16="http://schemas.microsoft.com/office/drawing/2014/main" val="1658005787"/>
                    </a:ext>
                  </a:extLst>
                </a:gridCol>
              </a:tblGrid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956851466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256297699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023F53-8123-4759-8CE6-BC018DD464BF}"/>
              </a:ext>
            </a:extLst>
          </p:cNvPr>
          <p:cNvSpPr txBox="1"/>
          <p:nvPr/>
        </p:nvSpPr>
        <p:spPr>
          <a:xfrm>
            <a:off x="4490184" y="2311166"/>
            <a:ext cx="304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Cropped output feature map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3EE2CE-D9C8-4196-B5FB-281CB7D4EB92}"/>
              </a:ext>
            </a:extLst>
          </p:cNvPr>
          <p:cNvSpPr txBox="1"/>
          <p:nvPr/>
        </p:nvSpPr>
        <p:spPr>
          <a:xfrm>
            <a:off x="0" y="6506678"/>
            <a:ext cx="1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Inspired by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andriys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26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AC45-4FA7-4B6A-86EA-0581BC6C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365126"/>
            <a:ext cx="88640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Is uneven overlap a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EB41A-24B0-48AE-80FA-69C6F0C3827E}"/>
              </a:ext>
            </a:extLst>
          </p:cNvPr>
          <p:cNvSpPr txBox="1"/>
          <p:nvPr/>
        </p:nvSpPr>
        <p:spPr>
          <a:xfrm>
            <a:off x="205273" y="2146041"/>
            <a:ext cx="87894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 = causes grid artifacts 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Could fix it by picking stride/kernel numbers which have no overlap…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E7DA7-98AE-4A03-9418-C772FC11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84" y="641717"/>
            <a:ext cx="2286810" cy="2599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69335-743B-43D8-8EF6-737CDFD868F3}"/>
              </a:ext>
            </a:extLst>
          </p:cNvPr>
          <p:cNvSpPr txBox="1"/>
          <p:nvPr/>
        </p:nvSpPr>
        <p:spPr>
          <a:xfrm>
            <a:off x="7103444" y="19250"/>
            <a:ext cx="183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Uneven overlap across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1AD95-91A0-4E31-AD93-AAE4A86F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9" y="2670057"/>
            <a:ext cx="4791075" cy="119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BE42-31DD-461F-95EA-70914BCCD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16034"/>
            <a:ext cx="9144000" cy="25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AC45-4FA7-4B6A-86EA-0581BC6C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365126"/>
            <a:ext cx="88640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Is uneven overlap a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EB41A-24B0-48AE-80FA-69C6F0C3827E}"/>
              </a:ext>
            </a:extLst>
          </p:cNvPr>
          <p:cNvSpPr txBox="1"/>
          <p:nvPr/>
        </p:nvSpPr>
        <p:spPr>
          <a:xfrm>
            <a:off x="205273" y="2146041"/>
            <a:ext cx="873581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 = causes grid artifacts 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Could fix it by picking stride/kernel numbers which have no overlap…</a:t>
            </a:r>
          </a:p>
          <a:p>
            <a:endParaRPr lang="en-US" sz="2800" dirty="0"/>
          </a:p>
          <a:p>
            <a:r>
              <a:rPr lang="en-US" sz="2400" dirty="0"/>
              <a:t>Or…</a:t>
            </a:r>
            <a:r>
              <a:rPr lang="en-US" sz="2400" i="1" dirty="0"/>
              <a:t>think in frequency</a:t>
            </a:r>
            <a:r>
              <a:rPr lang="en-US" sz="2400" dirty="0"/>
              <a:t>!</a:t>
            </a:r>
          </a:p>
          <a:p>
            <a:r>
              <a:rPr lang="en-US" sz="2400" dirty="0"/>
              <a:t>Introduce explicit bilinear </a:t>
            </a:r>
            <a:r>
              <a:rPr lang="en-US" sz="2400" dirty="0" err="1"/>
              <a:t>upsampling</a:t>
            </a:r>
            <a:r>
              <a:rPr lang="en-US" sz="2400" dirty="0"/>
              <a:t> before transpose convolution; let kernels of transpose convolution learn to fill in only high-frequency detail.  </a:t>
            </a:r>
          </a:p>
          <a:p>
            <a:endParaRPr lang="en-US" sz="2400" dirty="0"/>
          </a:p>
          <a:p>
            <a:r>
              <a:rPr lang="en-US" sz="2000" dirty="0">
                <a:hlinkClick r:id="rId3"/>
              </a:rPr>
              <a:t>https://distill.pub/2016/deconv-checkerboard/</a:t>
            </a:r>
            <a:r>
              <a:rPr lang="en-US" sz="2000" dirty="0"/>
              <a:t> 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E7DA7-98AE-4A03-9418-C772FC11B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84" y="641717"/>
            <a:ext cx="2286810" cy="2599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69335-743B-43D8-8EF6-737CDFD868F3}"/>
              </a:ext>
            </a:extLst>
          </p:cNvPr>
          <p:cNvSpPr txBox="1"/>
          <p:nvPr/>
        </p:nvSpPr>
        <p:spPr>
          <a:xfrm>
            <a:off x="7103444" y="19250"/>
            <a:ext cx="183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Uneven overlap across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1AD95-91A0-4E31-AD93-AAE4A86FE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9" y="2670057"/>
            <a:ext cx="47910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8359" y="3851329"/>
            <a:ext cx="1495587" cy="42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12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vlab.postech.ac.kr/research/deconvnet/images/overall.png">
            <a:extLst>
              <a:ext uri="{FF2B5EF4-FFF2-40B4-BE49-F238E27FC236}">
                <a16:creationId xmlns:a16="http://schemas.microsoft.com/office/drawing/2014/main" id="{4216D158-1992-4290-9570-3CE14F02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2300233"/>
            <a:ext cx="8828690" cy="220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070CCE-6116-4B33-9BCD-82DD8ED259A6}"/>
              </a:ext>
            </a:extLst>
          </p:cNvPr>
          <p:cNvSpPr/>
          <p:nvPr/>
        </p:nvSpPr>
        <p:spPr>
          <a:xfrm>
            <a:off x="83011" y="6226385"/>
            <a:ext cx="8059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Deconvolutional Networks, CVPR 2010</a:t>
            </a:r>
          </a:p>
          <a:p>
            <a:pPr lvl="0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Noh et al.,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Deconvolution Network for Semantic Segmentation, ICCV 2015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8AC2CD-BF8D-42B6-9F70-5097A862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365126"/>
            <a:ext cx="882868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‘Deconvolution’ networks </a:t>
            </a:r>
            <a:r>
              <a:rPr lang="en-US" sz="3600" i="1" dirty="0"/>
              <a:t>learn to </a:t>
            </a:r>
            <a:r>
              <a:rPr lang="en-US" sz="3600" i="1" dirty="0" err="1"/>
              <a:t>upsample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13575-EBD9-4B5C-944A-7EAD3819D38D}"/>
              </a:ext>
            </a:extLst>
          </p:cNvPr>
          <p:cNvSpPr txBox="1"/>
          <p:nvPr/>
        </p:nvSpPr>
        <p:spPr>
          <a:xfrm>
            <a:off x="313321" y="4585940"/>
            <a:ext cx="8480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Often called “deconvolution”, but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misnomer.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the deconvolution that we saw in deblurring -&gt; that is division in the Fourier domain.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‘Transposed convolution’ is better.</a:t>
            </a:r>
          </a:p>
        </p:txBody>
      </p:sp>
    </p:spTree>
    <p:extLst>
      <p:ext uri="{BB962C8B-B14F-4D97-AF65-F5344CB8AC3E}">
        <p14:creationId xmlns:p14="http://schemas.microsoft.com/office/powerpoint/2010/main" val="17194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1DDEE-88FC-4224-88FA-E24860AE4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we have </a:t>
            </a:r>
            <a:r>
              <a:rPr lang="en-US" sz="2800" dirty="0" err="1"/>
              <a:t>downsampled</a:t>
            </a:r>
            <a:r>
              <a:rPr lang="en-US" sz="2800" dirty="0"/>
              <a:t> so far…</a:t>
            </a:r>
          </a:p>
          <a:p>
            <a:r>
              <a:rPr lang="en-US" sz="2800" dirty="0"/>
              <a:t>How do we ‘learn to create’ or ‘learn to restore’ </a:t>
            </a:r>
            <a:br>
              <a:rPr lang="en-US" sz="2800" dirty="0"/>
            </a:br>
            <a:r>
              <a:rPr lang="en-US" sz="2800" dirty="0"/>
              <a:t>new high frequency detail?</a:t>
            </a:r>
          </a:p>
        </p:txBody>
      </p:sp>
    </p:spTree>
    <p:extLst>
      <p:ext uri="{BB962C8B-B14F-4D97-AF65-F5344CB8AC3E}">
        <p14:creationId xmlns:p14="http://schemas.microsoft.com/office/powerpoint/2010/main" val="2542190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Spectrum of deep features</a:t>
            </a:r>
          </a:p>
        </p:txBody>
      </p:sp>
      <p:grpSp>
        <p:nvGrpSpPr>
          <p:cNvPr id="172" name="Shape 172"/>
          <p:cNvGrpSpPr/>
          <p:nvPr/>
        </p:nvGrpSpPr>
        <p:grpSpPr>
          <a:xfrm>
            <a:off x="4523425" y="4699025"/>
            <a:ext cx="1644000" cy="331800"/>
            <a:chOff x="1184450" y="4020350"/>
            <a:chExt cx="1644000" cy="331800"/>
          </a:xfrm>
        </p:grpSpPr>
        <p:sp>
          <p:nvSpPr>
            <p:cNvPr id="173" name="Shape 173"/>
            <p:cNvSpPr/>
            <p:nvPr/>
          </p:nvSpPr>
          <p:spPr>
            <a:xfrm>
              <a:off x="2170850" y="4020350"/>
              <a:ext cx="328800" cy="329699"/>
            </a:xfrm>
            <a:prstGeom prst="rect">
              <a:avLst/>
            </a:prstGeom>
            <a:solidFill>
              <a:srgbClr val="C8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42050" y="4020350"/>
              <a:ext cx="328800" cy="331800"/>
            </a:xfrm>
            <a:prstGeom prst="rect">
              <a:avLst/>
            </a:prstGeom>
            <a:solidFill>
              <a:srgbClr val="FF191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13250" y="4020350"/>
              <a:ext cx="328800" cy="329999"/>
            </a:xfrm>
            <a:prstGeom prst="rect">
              <a:avLst/>
            </a:prstGeom>
            <a:solidFill>
              <a:srgbClr val="FF69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184450" y="4020350"/>
              <a:ext cx="328800" cy="329699"/>
            </a:xfrm>
            <a:prstGeom prst="rect">
              <a:avLst/>
            </a:prstGeom>
            <a:solidFill>
              <a:srgbClr val="FFB9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2499650" y="4020350"/>
              <a:ext cx="328800" cy="329699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78" name="Shape 178"/>
          <p:cNvSpPr txBox="1"/>
          <p:nvPr/>
        </p:nvSpPr>
        <p:spPr>
          <a:xfrm>
            <a:off x="457200" y="2152320"/>
            <a:ext cx="8562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kern="0" dirty="0">
                <a:solidFill>
                  <a:srgbClr val="000000"/>
                </a:solidFill>
                <a:cs typeface="Arial"/>
                <a:sym typeface="Arial"/>
              </a:rPr>
              <a:t>Combine </a:t>
            </a:r>
            <a:r>
              <a:rPr lang="en" sz="2400" i="1" kern="0" dirty="0">
                <a:solidFill>
                  <a:srgbClr val="000000"/>
                </a:solidFill>
                <a:cs typeface="Arial"/>
                <a:sym typeface="Arial"/>
              </a:rPr>
              <a:t>where</a:t>
            </a:r>
            <a:r>
              <a:rPr lang="en" sz="2400" kern="0" dirty="0">
                <a:solidFill>
                  <a:srgbClr val="000000"/>
                </a:solidFill>
                <a:cs typeface="Arial"/>
                <a:sym typeface="Arial"/>
              </a:rPr>
              <a:t> (local, shallow) with </a:t>
            </a:r>
            <a:r>
              <a:rPr lang="en" sz="2400" i="1" kern="0" dirty="0">
                <a:solidFill>
                  <a:srgbClr val="000000"/>
                </a:solidFill>
                <a:cs typeface="Arial"/>
                <a:sym typeface="Arial"/>
              </a:rPr>
              <a:t>what</a:t>
            </a:r>
            <a:r>
              <a:rPr lang="en" sz="2400" kern="0" dirty="0">
                <a:solidFill>
                  <a:srgbClr val="000000"/>
                </a:solidFill>
                <a:cs typeface="Arial"/>
                <a:sym typeface="Arial"/>
              </a:rPr>
              <a:t> (global, deep)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472601" y="5074050"/>
            <a:ext cx="53933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kern="0" dirty="0">
                <a:solidFill>
                  <a:srgbClr val="000000"/>
                </a:solidFill>
                <a:cs typeface="Arial"/>
                <a:sym typeface="Arial"/>
              </a:rPr>
              <a:t>Fuse features into </a:t>
            </a:r>
            <a:r>
              <a:rPr lang="en" b="1" kern="0" dirty="0">
                <a:solidFill>
                  <a:srgbClr val="000000"/>
                </a:solidFill>
                <a:cs typeface="Arial"/>
                <a:sym typeface="Arial"/>
              </a:rPr>
              <a:t>deep jet</a:t>
            </a:r>
          </a:p>
          <a:p>
            <a:endParaRPr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(cf. Hariharan et al. CVPR15 “hypercolumn”)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 lang="en"/>
          </a:p>
        </p:txBody>
      </p:sp>
      <p:pic>
        <p:nvPicPr>
          <p:cNvPr id="181" name="Shape 181" descr="j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12" y="2980460"/>
            <a:ext cx="8042576" cy="125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124925" y="4338113"/>
            <a:ext cx="952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65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38875" y="491250"/>
            <a:ext cx="8865640" cy="14293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Learning </a:t>
            </a:r>
            <a:r>
              <a:rPr lang="en-US" dirty="0" err="1"/>
              <a:t>upsampling</a:t>
            </a:r>
            <a:r>
              <a:rPr lang="en-US" dirty="0"/>
              <a:t> kernels </a:t>
            </a:r>
            <a:br>
              <a:rPr lang="en-US" dirty="0"/>
            </a:br>
            <a:r>
              <a:rPr lang="en-US" dirty="0"/>
              <a:t>with s</a:t>
            </a:r>
            <a:r>
              <a:rPr lang="en" dirty="0"/>
              <a:t>kip layer </a:t>
            </a:r>
            <a:r>
              <a:rPr lang="en-US" dirty="0"/>
              <a:t>refinement</a:t>
            </a:r>
            <a:endParaRPr lang="en" dirty="0"/>
          </a:p>
        </p:txBody>
      </p:sp>
      <p:pic>
        <p:nvPicPr>
          <p:cNvPr id="188" name="Shape 188" descr="skip.png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38875" y="2287325"/>
            <a:ext cx="6792260" cy="3457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3925079" y="3591433"/>
            <a:ext cx="1518599" cy="1454700"/>
            <a:chOff x="3812703" y="2589108"/>
            <a:chExt cx="1518599" cy="1454700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89682">
              <a:off x="4705215" y="2955855"/>
              <a:ext cx="95257" cy="2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210318">
              <a:off x="4254070" y="3400635"/>
              <a:ext cx="95257" cy="257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 txBox="1"/>
            <p:nvPr/>
          </p:nvSpPr>
          <p:spPr>
            <a:xfrm rot="2588524">
              <a:off x="3698514" y="3138175"/>
              <a:ext cx="1746977" cy="3565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sz="1400" kern="0" dirty="0">
                  <a:solidFill>
                    <a:srgbClr val="CC4125"/>
                  </a:solidFill>
                  <a:cs typeface="Arial"/>
                  <a:sym typeface="Arial"/>
                </a:rPr>
                <a:t>S</a:t>
              </a:r>
              <a:r>
                <a:rPr lang="en" sz="1400" kern="0" dirty="0">
                  <a:solidFill>
                    <a:srgbClr val="CC4125"/>
                  </a:solidFill>
                  <a:cs typeface="Arial"/>
                  <a:sym typeface="Arial"/>
                </a:rPr>
                <a:t>kip to fuse layers!</a:t>
              </a: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6875107" y="2719126"/>
            <a:ext cx="1811692" cy="3195137"/>
            <a:chOff x="6875107" y="1861875"/>
            <a:chExt cx="1811692" cy="3195137"/>
          </a:xfrm>
        </p:grpSpPr>
        <p:sp>
          <p:nvSpPr>
            <p:cNvPr id="194" name="Shape 194"/>
            <p:cNvSpPr/>
            <p:nvPr/>
          </p:nvSpPr>
          <p:spPr>
            <a:xfrm rot="5400000">
              <a:off x="6440107" y="2296874"/>
              <a:ext cx="1096199" cy="226200"/>
            </a:xfrm>
            <a:prstGeom prst="uturnArrow">
              <a:avLst>
                <a:gd name="adj1" fmla="val 0"/>
                <a:gd name="adj2" fmla="val 12946"/>
                <a:gd name="adj3" fmla="val 16651"/>
                <a:gd name="adj4" fmla="val 52064"/>
                <a:gd name="adj5" fmla="val 10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0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5400000">
              <a:off x="6459275" y="3527674"/>
              <a:ext cx="1096199" cy="226200"/>
            </a:xfrm>
            <a:prstGeom prst="uturnArrow">
              <a:avLst>
                <a:gd name="adj1" fmla="val 0"/>
                <a:gd name="adj2" fmla="val 12946"/>
                <a:gd name="adj3" fmla="val 16651"/>
                <a:gd name="adj4" fmla="val 52064"/>
                <a:gd name="adj5" fmla="val 10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0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196" name="Shape 196"/>
            <p:cNvCxnSpPr/>
            <p:nvPr/>
          </p:nvCxnSpPr>
          <p:spPr>
            <a:xfrm>
              <a:off x="6910225" y="4420475"/>
              <a:ext cx="5970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>
              <a:off x="7308000" y="2178775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interp + sum</a:t>
              </a:r>
            </a:p>
          </p:txBody>
        </p:sp>
        <p:sp>
          <p:nvSpPr>
            <p:cNvPr id="198" name="Shape 198"/>
            <p:cNvSpPr txBox="1"/>
            <p:nvPr/>
          </p:nvSpPr>
          <p:spPr>
            <a:xfrm>
              <a:off x="7307987" y="3402837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interp + sum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7258562" y="4713812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dense output</a:t>
              </a:r>
            </a:p>
          </p:txBody>
        </p:sp>
        <p:pic>
          <p:nvPicPr>
            <p:cNvPr id="200" name="Shape 200" descr="skip.png"/>
            <p:cNvPicPr preferRelativeResize="0"/>
            <p:nvPr/>
          </p:nvPicPr>
          <p:blipFill rotWithShape="1">
            <a:blip r:embed="rId3">
              <a:alphaModFix/>
            </a:blip>
            <a:srcRect t="9124" r="92089" b="70408"/>
            <a:stretch/>
          </p:blipFill>
          <p:spPr>
            <a:xfrm>
              <a:off x="7626800" y="4066612"/>
              <a:ext cx="642353" cy="707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Shape 202"/>
          <p:cNvGrpSpPr/>
          <p:nvPr/>
        </p:nvGrpSpPr>
        <p:grpSpPr>
          <a:xfrm>
            <a:off x="517700" y="3406875"/>
            <a:ext cx="4321274" cy="2507374"/>
            <a:chOff x="457200" y="2380575"/>
            <a:chExt cx="4321274" cy="2507374"/>
          </a:xfrm>
        </p:grpSpPr>
        <p:cxnSp>
          <p:nvCxnSpPr>
            <p:cNvPr id="203" name="Shape 203"/>
            <p:cNvCxnSpPr/>
            <p:nvPr/>
          </p:nvCxnSpPr>
          <p:spPr>
            <a:xfrm>
              <a:off x="634275" y="2380575"/>
              <a:ext cx="4144199" cy="233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stealth" w="lg" len="lg"/>
              <a:tailEnd type="none" w="lg" len="lg"/>
            </a:ln>
          </p:spPr>
        </p:cxnSp>
        <p:sp>
          <p:nvSpPr>
            <p:cNvPr id="204" name="Shape 204"/>
            <p:cNvSpPr txBox="1"/>
            <p:nvPr/>
          </p:nvSpPr>
          <p:spPr>
            <a:xfrm>
              <a:off x="457200" y="3572450"/>
              <a:ext cx="2558700" cy="1315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End-to-end</a:t>
              </a:r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, </a:t>
              </a:r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joint</a:t>
              </a:r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 learning</a:t>
              </a:r>
            </a:p>
            <a:p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of </a:t>
              </a:r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semantics</a:t>
              </a:r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 and </a:t>
              </a:r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location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3CCC2D-CCC6-418D-92C4-7FD1B740EDB0}"/>
              </a:ext>
            </a:extLst>
          </p:cNvPr>
          <p:cNvSpPr/>
          <p:nvPr/>
        </p:nvSpPr>
        <p:spPr>
          <a:xfrm>
            <a:off x="517700" y="3272589"/>
            <a:ext cx="8039092" cy="283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1A8C4A-0784-40B0-BD60-603EFD96FDE2}"/>
              </a:ext>
            </a:extLst>
          </p:cNvPr>
          <p:cNvSpPr/>
          <p:nvPr/>
        </p:nvSpPr>
        <p:spPr>
          <a:xfrm>
            <a:off x="6767372" y="2662089"/>
            <a:ext cx="1673984" cy="794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3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38875" y="491250"/>
            <a:ext cx="8865640" cy="14293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Learning </a:t>
            </a:r>
            <a:r>
              <a:rPr lang="en-US" dirty="0" err="1"/>
              <a:t>upsampling</a:t>
            </a:r>
            <a:r>
              <a:rPr lang="en-US" dirty="0"/>
              <a:t> kernels </a:t>
            </a:r>
            <a:br>
              <a:rPr lang="en-US" dirty="0"/>
            </a:br>
            <a:r>
              <a:rPr lang="en-US" dirty="0"/>
              <a:t>with s</a:t>
            </a:r>
            <a:r>
              <a:rPr lang="en" dirty="0"/>
              <a:t>kip layer </a:t>
            </a:r>
            <a:r>
              <a:rPr lang="en-US" dirty="0"/>
              <a:t>refinement</a:t>
            </a:r>
            <a:endParaRPr lang="en" dirty="0"/>
          </a:p>
        </p:txBody>
      </p:sp>
      <p:pic>
        <p:nvPicPr>
          <p:cNvPr id="188" name="Shape 188" descr="skip.png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38875" y="2287325"/>
            <a:ext cx="6792260" cy="3457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3925079" y="3591433"/>
            <a:ext cx="1518599" cy="1454700"/>
            <a:chOff x="3812703" y="2589108"/>
            <a:chExt cx="1518599" cy="1454700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89682">
              <a:off x="4705215" y="2955855"/>
              <a:ext cx="95257" cy="2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210318">
              <a:off x="4254070" y="3400635"/>
              <a:ext cx="95257" cy="257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 txBox="1"/>
            <p:nvPr/>
          </p:nvSpPr>
          <p:spPr>
            <a:xfrm rot="2588524">
              <a:off x="3698514" y="3138175"/>
              <a:ext cx="1746977" cy="3565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sz="1400" kern="0" dirty="0">
                  <a:solidFill>
                    <a:srgbClr val="CC4125"/>
                  </a:solidFill>
                  <a:cs typeface="Arial"/>
                  <a:sym typeface="Arial"/>
                </a:rPr>
                <a:t>S</a:t>
              </a:r>
              <a:r>
                <a:rPr lang="en" sz="1400" kern="0" dirty="0">
                  <a:solidFill>
                    <a:srgbClr val="CC4125"/>
                  </a:solidFill>
                  <a:cs typeface="Arial"/>
                  <a:sym typeface="Arial"/>
                </a:rPr>
                <a:t>kip to fuse layers!</a:t>
              </a: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6875107" y="2719126"/>
            <a:ext cx="1811692" cy="3195137"/>
            <a:chOff x="6875107" y="1861875"/>
            <a:chExt cx="1811692" cy="3195137"/>
          </a:xfrm>
        </p:grpSpPr>
        <p:sp>
          <p:nvSpPr>
            <p:cNvPr id="194" name="Shape 194"/>
            <p:cNvSpPr/>
            <p:nvPr/>
          </p:nvSpPr>
          <p:spPr>
            <a:xfrm rot="5400000">
              <a:off x="6440107" y="2296874"/>
              <a:ext cx="1096199" cy="226200"/>
            </a:xfrm>
            <a:prstGeom prst="uturnArrow">
              <a:avLst>
                <a:gd name="adj1" fmla="val 0"/>
                <a:gd name="adj2" fmla="val 12946"/>
                <a:gd name="adj3" fmla="val 16651"/>
                <a:gd name="adj4" fmla="val 52064"/>
                <a:gd name="adj5" fmla="val 10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0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5400000">
              <a:off x="6459275" y="3527674"/>
              <a:ext cx="1096199" cy="226200"/>
            </a:xfrm>
            <a:prstGeom prst="uturnArrow">
              <a:avLst>
                <a:gd name="adj1" fmla="val 0"/>
                <a:gd name="adj2" fmla="val 12946"/>
                <a:gd name="adj3" fmla="val 16651"/>
                <a:gd name="adj4" fmla="val 52064"/>
                <a:gd name="adj5" fmla="val 10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0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196" name="Shape 196"/>
            <p:cNvCxnSpPr/>
            <p:nvPr/>
          </p:nvCxnSpPr>
          <p:spPr>
            <a:xfrm>
              <a:off x="6910225" y="4420475"/>
              <a:ext cx="5970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>
              <a:off x="7308000" y="2178775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interp + sum</a:t>
              </a:r>
            </a:p>
          </p:txBody>
        </p:sp>
        <p:sp>
          <p:nvSpPr>
            <p:cNvPr id="198" name="Shape 198"/>
            <p:cNvSpPr txBox="1"/>
            <p:nvPr/>
          </p:nvSpPr>
          <p:spPr>
            <a:xfrm>
              <a:off x="7307987" y="3402837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interp + sum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7258562" y="4713812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dense output</a:t>
              </a:r>
            </a:p>
          </p:txBody>
        </p:sp>
        <p:pic>
          <p:nvPicPr>
            <p:cNvPr id="200" name="Shape 200" descr="skip.png"/>
            <p:cNvPicPr preferRelativeResize="0"/>
            <p:nvPr/>
          </p:nvPicPr>
          <p:blipFill rotWithShape="1">
            <a:blip r:embed="rId3">
              <a:alphaModFix/>
            </a:blip>
            <a:srcRect t="9124" r="92089" b="70408"/>
            <a:stretch/>
          </p:blipFill>
          <p:spPr>
            <a:xfrm>
              <a:off x="7626800" y="4066612"/>
              <a:ext cx="642353" cy="707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Rectangle 19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97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38875" y="491250"/>
            <a:ext cx="8865640" cy="14293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Learning </a:t>
            </a:r>
            <a:r>
              <a:rPr lang="en-US" dirty="0" err="1"/>
              <a:t>upsampling</a:t>
            </a:r>
            <a:r>
              <a:rPr lang="en-US" dirty="0"/>
              <a:t> kernels </a:t>
            </a:r>
            <a:br>
              <a:rPr lang="en-US" dirty="0"/>
            </a:br>
            <a:r>
              <a:rPr lang="en-US" dirty="0"/>
              <a:t>with s</a:t>
            </a:r>
            <a:r>
              <a:rPr lang="en" dirty="0"/>
              <a:t>kip layer </a:t>
            </a:r>
            <a:r>
              <a:rPr lang="en-US" dirty="0"/>
              <a:t>refinement</a:t>
            </a:r>
            <a:endParaRPr lang="en" dirty="0"/>
          </a:p>
        </p:txBody>
      </p:sp>
      <p:pic>
        <p:nvPicPr>
          <p:cNvPr id="188" name="Shape 188" descr="skip.png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38875" y="2287325"/>
            <a:ext cx="6792260" cy="3457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3925079" y="3591433"/>
            <a:ext cx="1518599" cy="1454700"/>
            <a:chOff x="3812703" y="2589108"/>
            <a:chExt cx="1518599" cy="1454700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89682">
              <a:off x="4705215" y="2955855"/>
              <a:ext cx="95257" cy="2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210318">
              <a:off x="4254070" y="3400635"/>
              <a:ext cx="95257" cy="257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 txBox="1"/>
            <p:nvPr/>
          </p:nvSpPr>
          <p:spPr>
            <a:xfrm rot="2588524">
              <a:off x="3698514" y="3138175"/>
              <a:ext cx="1746977" cy="3565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sz="1400" kern="0" dirty="0">
                  <a:solidFill>
                    <a:srgbClr val="CC4125"/>
                  </a:solidFill>
                  <a:cs typeface="Arial"/>
                  <a:sym typeface="Arial"/>
                </a:rPr>
                <a:t>S</a:t>
              </a:r>
              <a:r>
                <a:rPr lang="en" sz="1400" kern="0" dirty="0">
                  <a:solidFill>
                    <a:srgbClr val="CC4125"/>
                  </a:solidFill>
                  <a:cs typeface="Arial"/>
                  <a:sym typeface="Arial"/>
                </a:rPr>
                <a:t>kip to fuse layers!</a:t>
              </a: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6875107" y="2719126"/>
            <a:ext cx="1811692" cy="3195137"/>
            <a:chOff x="6875107" y="1861875"/>
            <a:chExt cx="1811692" cy="3195137"/>
          </a:xfrm>
        </p:grpSpPr>
        <p:sp>
          <p:nvSpPr>
            <p:cNvPr id="194" name="Shape 194"/>
            <p:cNvSpPr/>
            <p:nvPr/>
          </p:nvSpPr>
          <p:spPr>
            <a:xfrm rot="5400000">
              <a:off x="6440107" y="2296874"/>
              <a:ext cx="1096199" cy="226200"/>
            </a:xfrm>
            <a:prstGeom prst="uturnArrow">
              <a:avLst>
                <a:gd name="adj1" fmla="val 0"/>
                <a:gd name="adj2" fmla="val 12946"/>
                <a:gd name="adj3" fmla="val 16651"/>
                <a:gd name="adj4" fmla="val 52064"/>
                <a:gd name="adj5" fmla="val 10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0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5400000">
              <a:off x="6459275" y="3527674"/>
              <a:ext cx="1096199" cy="226200"/>
            </a:xfrm>
            <a:prstGeom prst="uturnArrow">
              <a:avLst>
                <a:gd name="adj1" fmla="val 0"/>
                <a:gd name="adj2" fmla="val 12946"/>
                <a:gd name="adj3" fmla="val 16651"/>
                <a:gd name="adj4" fmla="val 52064"/>
                <a:gd name="adj5" fmla="val 10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0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196" name="Shape 196"/>
            <p:cNvCxnSpPr/>
            <p:nvPr/>
          </p:nvCxnSpPr>
          <p:spPr>
            <a:xfrm>
              <a:off x="6910225" y="4420475"/>
              <a:ext cx="5970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>
              <a:off x="7308000" y="2178775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interp + sum</a:t>
              </a:r>
            </a:p>
          </p:txBody>
        </p:sp>
        <p:sp>
          <p:nvSpPr>
            <p:cNvPr id="198" name="Shape 198"/>
            <p:cNvSpPr txBox="1"/>
            <p:nvPr/>
          </p:nvSpPr>
          <p:spPr>
            <a:xfrm>
              <a:off x="7307987" y="3402837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interp + sum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7258562" y="4713812"/>
              <a:ext cx="1378800" cy="343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400" kern="0">
                  <a:solidFill>
                    <a:srgbClr val="000000"/>
                  </a:solidFill>
                  <a:cs typeface="Arial"/>
                  <a:sym typeface="Arial"/>
                </a:rPr>
                <a:t>dense output</a:t>
              </a:r>
            </a:p>
          </p:txBody>
        </p:sp>
        <p:pic>
          <p:nvPicPr>
            <p:cNvPr id="200" name="Shape 200" descr="skip.png"/>
            <p:cNvPicPr preferRelativeResize="0"/>
            <p:nvPr/>
          </p:nvPicPr>
          <p:blipFill rotWithShape="1">
            <a:blip r:embed="rId3">
              <a:alphaModFix/>
            </a:blip>
            <a:srcRect t="9124" r="92089" b="70408"/>
            <a:stretch/>
          </p:blipFill>
          <p:spPr>
            <a:xfrm>
              <a:off x="7626800" y="4066612"/>
              <a:ext cx="642353" cy="707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Shape 202"/>
          <p:cNvGrpSpPr/>
          <p:nvPr/>
        </p:nvGrpSpPr>
        <p:grpSpPr>
          <a:xfrm>
            <a:off x="517700" y="3406875"/>
            <a:ext cx="4321274" cy="2507374"/>
            <a:chOff x="457200" y="2380575"/>
            <a:chExt cx="4321274" cy="2507374"/>
          </a:xfrm>
        </p:grpSpPr>
        <p:cxnSp>
          <p:nvCxnSpPr>
            <p:cNvPr id="203" name="Shape 203"/>
            <p:cNvCxnSpPr/>
            <p:nvPr/>
          </p:nvCxnSpPr>
          <p:spPr>
            <a:xfrm>
              <a:off x="634275" y="2380575"/>
              <a:ext cx="4144199" cy="233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stealth" w="lg" len="lg"/>
              <a:tailEnd type="none" w="lg" len="lg"/>
            </a:ln>
          </p:spPr>
        </p:cxnSp>
        <p:sp>
          <p:nvSpPr>
            <p:cNvPr id="204" name="Shape 204"/>
            <p:cNvSpPr txBox="1"/>
            <p:nvPr/>
          </p:nvSpPr>
          <p:spPr>
            <a:xfrm>
              <a:off x="457200" y="3572450"/>
              <a:ext cx="2558700" cy="1315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End-to-end</a:t>
              </a:r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, </a:t>
              </a:r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joint</a:t>
              </a:r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 learning</a:t>
              </a:r>
            </a:p>
            <a:p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of </a:t>
              </a:r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semantics</a:t>
              </a:r>
              <a:r>
                <a:rPr lang="en" sz="1400" kern="0" dirty="0">
                  <a:solidFill>
                    <a:srgbClr val="980000"/>
                  </a:solidFill>
                  <a:cs typeface="Arial"/>
                  <a:sym typeface="Arial"/>
                </a:rPr>
                <a:t> and </a:t>
              </a:r>
              <a:r>
                <a:rPr lang="en" sz="1400" b="1" kern="0" dirty="0">
                  <a:solidFill>
                    <a:srgbClr val="980000"/>
                  </a:solidFill>
                  <a:cs typeface="Arial"/>
                  <a:sym typeface="Arial"/>
                </a:rPr>
                <a:t>location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90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Shape 209"/>
          <p:cNvGrpSpPr/>
          <p:nvPr/>
        </p:nvGrpSpPr>
        <p:grpSpPr>
          <a:xfrm>
            <a:off x="25197" y="2543434"/>
            <a:ext cx="9093614" cy="2727196"/>
            <a:chOff x="47250" y="1425975"/>
            <a:chExt cx="10135549" cy="3039675"/>
          </a:xfrm>
        </p:grpSpPr>
        <p:pic>
          <p:nvPicPr>
            <p:cNvPr id="210" name="Shape 210"/>
            <p:cNvPicPr preferRelativeResize="0"/>
            <p:nvPr/>
          </p:nvPicPr>
          <p:blipFill rotWithShape="1">
            <a:blip r:embed="rId3">
              <a:alphaModFix/>
            </a:blip>
            <a:srcRect l="1960" t="13666"/>
            <a:stretch/>
          </p:blipFill>
          <p:spPr>
            <a:xfrm>
              <a:off x="2147525" y="1425975"/>
              <a:ext cx="8035274" cy="303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 rotWithShape="1">
            <a:blip r:embed="rId4">
              <a:alphaModFix/>
            </a:blip>
            <a:srcRect t="6113" r="79938" b="56265"/>
            <a:stretch/>
          </p:blipFill>
          <p:spPr>
            <a:xfrm>
              <a:off x="47250" y="1425975"/>
              <a:ext cx="2056050" cy="296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Shape 212"/>
          <p:cNvSpPr txBox="1"/>
          <p:nvPr/>
        </p:nvSpPr>
        <p:spPr>
          <a:xfrm>
            <a:off x="2147851" y="2155225"/>
            <a:ext cx="1140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stride 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300251" y="5155550"/>
            <a:ext cx="1140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no skips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925351" y="2155225"/>
            <a:ext cx="1140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stride 16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077751" y="5155550"/>
            <a:ext cx="1140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1 skip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5756326" y="2155225"/>
            <a:ext cx="1140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stride 8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5908726" y="5155550"/>
            <a:ext cx="1140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2 skips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7457701" y="2155225"/>
            <a:ext cx="1422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ground truth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02026" y="2155225"/>
            <a:ext cx="1422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input image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kip layer refinement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 lang="en"/>
          </a:p>
        </p:txBody>
      </p:sp>
      <p:sp>
        <p:nvSpPr>
          <p:cNvPr id="15" name="Rectangle 14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06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T</a:t>
            </a:r>
            <a:r>
              <a:rPr lang="en" dirty="0"/>
              <a:t>raining + testing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1" y="3067526"/>
            <a:ext cx="5576399" cy="27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57200" y="1989101"/>
            <a:ext cx="7014000" cy="12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lnSpc>
                <a:spcPct val="115000"/>
              </a:lnSpc>
              <a:buSzPct val="100000"/>
              <a:buFontTx/>
              <a:buChar char="-"/>
            </a:pPr>
            <a:r>
              <a:rPr lang="en" sz="2000" kern="0" dirty="0">
                <a:solidFill>
                  <a:srgbClr val="000000"/>
                </a:solidFill>
                <a:cs typeface="Arial"/>
                <a:sym typeface="Arial"/>
              </a:rPr>
              <a:t>Train full image at a time </a:t>
            </a:r>
            <a:r>
              <a:rPr lang="en" sz="2000" i="1" kern="0" dirty="0">
                <a:solidFill>
                  <a:srgbClr val="000000"/>
                </a:solidFill>
                <a:cs typeface="Arial"/>
                <a:sym typeface="Arial"/>
              </a:rPr>
              <a:t>without patch sampling</a:t>
            </a:r>
            <a:r>
              <a:rPr lang="en" sz="2000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</a:p>
          <a:p>
            <a:pPr marL="457200" indent="-355600">
              <a:lnSpc>
                <a:spcPct val="115000"/>
              </a:lnSpc>
              <a:buSzPct val="100000"/>
              <a:buFontTx/>
              <a:buChar char="-"/>
            </a:pPr>
            <a:r>
              <a:rPr lang="en" sz="2000" kern="0" dirty="0">
                <a:solidFill>
                  <a:srgbClr val="000000"/>
                </a:solidFill>
                <a:cs typeface="Arial"/>
                <a:sym typeface="Arial"/>
              </a:rPr>
              <a:t>Reshape network to take input of any size</a:t>
            </a:r>
          </a:p>
          <a:p>
            <a:pPr marL="457200" indent="-355600">
              <a:lnSpc>
                <a:spcPct val="115000"/>
              </a:lnSpc>
              <a:buSzPct val="100000"/>
              <a:buFontTx/>
              <a:buChar char="-"/>
            </a:pPr>
            <a:r>
              <a:rPr lang="en" sz="2000" kern="0" dirty="0">
                <a:solidFill>
                  <a:srgbClr val="000000"/>
                </a:solidFill>
                <a:cs typeface="Arial"/>
                <a:sym typeface="Arial"/>
              </a:rPr>
              <a:t>Forward time is ~100ms for 500 x 500 x 21 output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23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-14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R</a:t>
            </a:r>
            <a:r>
              <a:rPr lang="en" dirty="0"/>
              <a:t>esults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0" y="1289801"/>
            <a:ext cx="5328674" cy="4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81076" y="917525"/>
            <a:ext cx="1422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FCN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1383151" y="917525"/>
            <a:ext cx="1422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SDS*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2694151" y="901600"/>
            <a:ext cx="1422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Truth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991326" y="901600"/>
            <a:ext cx="1422899" cy="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Input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 lang="en"/>
          </a:p>
        </p:txBody>
      </p:sp>
      <p:sp>
        <p:nvSpPr>
          <p:cNvPr id="241" name="Shape 241"/>
          <p:cNvSpPr txBox="1"/>
          <p:nvPr/>
        </p:nvSpPr>
        <p:spPr>
          <a:xfrm>
            <a:off x="5792975" y="2363425"/>
            <a:ext cx="3235200" cy="18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Relative to prior state-of-the-art SDS:</a:t>
            </a:r>
          </a:p>
          <a:p>
            <a:endParaRPr kern="0">
              <a:solidFill>
                <a:srgbClr val="000000"/>
              </a:solidFill>
              <a:cs typeface="Arial"/>
              <a:sym typeface="Arial"/>
            </a:endParaRPr>
          </a:p>
          <a:p>
            <a:pPr marL="457200" indent="-342900">
              <a:buSzPct val="100000"/>
              <a:buFontTx/>
              <a:buChar char="­"/>
            </a:pPr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30% relative improvement</a:t>
            </a:r>
            <a:br>
              <a:rPr lang="en" kern="0">
                <a:solidFill>
                  <a:srgbClr val="000000"/>
                </a:solidFill>
                <a:cs typeface="Arial"/>
                <a:sym typeface="Arial"/>
              </a:rPr>
            </a:br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for mean IoU</a:t>
            </a:r>
          </a:p>
          <a:p>
            <a:endParaRPr kern="0">
              <a:solidFill>
                <a:srgbClr val="000000"/>
              </a:solidFill>
              <a:cs typeface="Arial"/>
              <a:sym typeface="Arial"/>
            </a:endParaRPr>
          </a:p>
          <a:p>
            <a:pPr marL="457200" indent="-342900">
              <a:buSzPct val="100000"/>
              <a:buFontTx/>
              <a:buChar char="­"/>
            </a:pPr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286</a:t>
            </a:r>
            <a:r>
              <a:rPr lang="en" kern="0">
                <a:solidFill>
                  <a:srgbClr val="222222"/>
                </a:solidFill>
                <a:cs typeface="Arial"/>
                <a:sym typeface="Arial"/>
              </a:rPr>
              <a:t>× </a:t>
            </a:r>
            <a:r>
              <a:rPr lang="en" kern="0">
                <a:solidFill>
                  <a:srgbClr val="000000"/>
                </a:solidFill>
                <a:cs typeface="Arial"/>
                <a:sym typeface="Arial"/>
              </a:rPr>
              <a:t>faster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5525625" y="5482701"/>
            <a:ext cx="3235200" cy="35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kern="0">
                <a:solidFill>
                  <a:srgbClr val="000000"/>
                </a:solidFill>
                <a:cs typeface="Arial"/>
                <a:sym typeface="Arial"/>
              </a:rPr>
              <a:t>*Simultaneous Detection and Segmentation Hariharan et al. ECCV14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3259" y="655022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Long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" sz="1400" kern="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19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F0DE-7595-452D-859E-BC98EED6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44344"/>
            <a:ext cx="2552700" cy="1849754"/>
          </a:xfrm>
        </p:spPr>
        <p:txBody>
          <a:bodyPr>
            <a:normAutofit fontScale="90000"/>
          </a:bodyPr>
          <a:lstStyle/>
          <a:p>
            <a:r>
              <a:rPr lang="en-US" dirty="0"/>
              <a:t>Even more:</a:t>
            </a:r>
            <a:br>
              <a:rPr lang="en-US" dirty="0"/>
            </a:br>
            <a:r>
              <a:rPr lang="en-US" dirty="0"/>
              <a:t>Faster </a:t>
            </a:r>
            <a:br>
              <a:rPr lang="en-US" dirty="0"/>
            </a:br>
            <a:r>
              <a:rPr lang="en-US" dirty="0"/>
              <a:t>R-CNN</a:t>
            </a:r>
          </a:p>
        </p:txBody>
      </p:sp>
      <p:pic>
        <p:nvPicPr>
          <p:cNvPr id="5122" name="Picture 2" descr="https://cdn-images-1.medium.com/max/1600/0*_nNI03ESXm2P6YXO.">
            <a:extLst>
              <a:ext uri="{FF2B5EF4-FFF2-40B4-BE49-F238E27FC236}">
                <a16:creationId xmlns:a16="http://schemas.microsoft.com/office/drawing/2014/main" id="{9E8A2C57-C7A2-458A-BED6-C3375DC5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762000"/>
            <a:ext cx="61912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542A7-43AB-466A-84A0-1350ECA1BBE1}"/>
              </a:ext>
            </a:extLst>
          </p:cNvPr>
          <p:cNvSpPr txBox="1"/>
          <p:nvPr/>
        </p:nvSpPr>
        <p:spPr>
          <a:xfrm>
            <a:off x="0" y="6027003"/>
            <a:ext cx="469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 et al. 2016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https://arxiv.org/abs/1506.01497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67F45-5BBD-4523-A142-0D7CB9E3432D}"/>
              </a:ext>
            </a:extLst>
          </p:cNvPr>
          <p:cNvSpPr txBox="1"/>
          <p:nvPr/>
        </p:nvSpPr>
        <p:spPr>
          <a:xfrm>
            <a:off x="245053" y="2611754"/>
            <a:ext cx="2862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‘Region Proposal Network’ uses CNN feature maps.</a:t>
            </a:r>
          </a:p>
          <a:p>
            <a:endParaRPr lang="en-US" dirty="0"/>
          </a:p>
          <a:p>
            <a:r>
              <a:rPr lang="en-US" dirty="0"/>
              <a:t>Then, FCN on top to classify.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End to end object detection.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10554-0040-4942-A745-BC2C14AA3F3D}"/>
              </a:ext>
            </a:extLst>
          </p:cNvPr>
          <p:cNvSpPr txBox="1"/>
          <p:nvPr/>
        </p:nvSpPr>
        <p:spPr>
          <a:xfrm>
            <a:off x="7626927" y="803564"/>
            <a:ext cx="7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(FCN)</a:t>
            </a:r>
          </a:p>
        </p:txBody>
      </p:sp>
    </p:spTree>
    <p:extLst>
      <p:ext uri="{BB962C8B-B14F-4D97-AF65-F5344CB8AC3E}">
        <p14:creationId xmlns:p14="http://schemas.microsoft.com/office/powerpoint/2010/main" val="227913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8359" y="3851329"/>
            <a:ext cx="1495587" cy="42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03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52C0-C462-4463-8F8B-EDCC6DE9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more! Mask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1099-5F82-4683-8899-A8821185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329"/>
            <a:ext cx="7886700" cy="4613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Extending Faster R-CNN for Pixel Level Segmentation</a:t>
            </a:r>
          </a:p>
          <a:p>
            <a:pPr marL="0" indent="0">
              <a:buNone/>
            </a:pPr>
            <a:r>
              <a:rPr lang="en-US" dirty="0"/>
              <a:t>He et al. - https://arxiv.org/abs/1703.06870</a:t>
            </a:r>
          </a:p>
        </p:txBody>
      </p:sp>
      <p:pic>
        <p:nvPicPr>
          <p:cNvPr id="3074" name="Picture 2" descr="https://cdn-images-1.medium.com/max/1600/1*BiRpf-ogjxARQf5LxI17Jw.png">
            <a:extLst>
              <a:ext uri="{FF2B5EF4-FFF2-40B4-BE49-F238E27FC236}">
                <a16:creationId xmlns:a16="http://schemas.microsoft.com/office/drawing/2014/main" id="{61087A9B-845D-4C79-9C69-CE9CA6B4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81" y="2980731"/>
            <a:ext cx="5499348" cy="35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90524-A78B-49DA-8A0F-B452A5E1DB70}"/>
              </a:ext>
            </a:extLst>
          </p:cNvPr>
          <p:cNvSpPr txBox="1"/>
          <p:nvPr/>
        </p:nvSpPr>
        <p:spPr>
          <a:xfrm>
            <a:off x="7525911" y="5002940"/>
            <a:ext cx="163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output which is segmentation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C8C30-9ED8-46A8-AEF5-62EDF2401E0D}"/>
              </a:ext>
            </a:extLst>
          </p:cNvPr>
          <p:cNvSpPr txBox="1"/>
          <p:nvPr/>
        </p:nvSpPr>
        <p:spPr>
          <a:xfrm>
            <a:off x="145473" y="3333661"/>
            <a:ext cx="153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training data: segmentation masks</a:t>
            </a:r>
          </a:p>
        </p:txBody>
      </p:sp>
    </p:spTree>
    <p:extLst>
      <p:ext uri="{BB962C8B-B14F-4D97-AF65-F5344CB8AC3E}">
        <p14:creationId xmlns:p14="http://schemas.microsoft.com/office/powerpoint/2010/main" val="1307862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2F32-202A-45F4-BF5B-97231AE2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DD58-2404-4E13-9DF5-3C77324A7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cdn-images-1.medium.com/max/1600/1*E_5qBTrotLzclyaxsekBmQ.png">
            <a:extLst>
              <a:ext uri="{FF2B5EF4-FFF2-40B4-BE49-F238E27FC236}">
                <a16:creationId xmlns:a16="http://schemas.microsoft.com/office/drawing/2014/main" id="{1BA4B3CA-D5D9-4567-828A-5ADB10F8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876300"/>
            <a:ext cx="68770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51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35BA-A829-4381-9B9A-4160D60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7F19-6B54-4879-A9D2-9BCDFD7F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cdn-images-1.medium.com/max/2000/1*6CClgIKH8zhZjmcftfNoEQ.png">
            <a:extLst>
              <a:ext uri="{FF2B5EF4-FFF2-40B4-BE49-F238E27FC236}">
                <a16:creationId xmlns:a16="http://schemas.microsoft.com/office/drawing/2014/main" id="{6BFF8573-7A29-41A2-BB2F-10A38590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9144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6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8359" y="3851329"/>
            <a:ext cx="1495587" cy="42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0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556792" y="560710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R-CNN: </a:t>
            </a:r>
            <a:r>
              <a:rPr lang="en-US" dirty="0"/>
              <a:t>Region-based CNN</a:t>
            </a:r>
            <a:endParaRPr lang="en" dirty="0"/>
          </a:p>
        </p:txBody>
      </p:sp>
      <p:sp>
        <p:nvSpPr>
          <p:cNvPr id="102" name="Shape 102"/>
          <p:cNvSpPr txBox="1"/>
          <p:nvPr/>
        </p:nvSpPr>
        <p:spPr>
          <a:xfrm>
            <a:off x="457201" y="5278401"/>
            <a:ext cx="4247399" cy="796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F</a:t>
            </a:r>
            <a:r>
              <a:rPr lang="en" sz="1400" kern="0" dirty="0">
                <a:solidFill>
                  <a:srgbClr val="000000"/>
                </a:solidFill>
                <a:cs typeface="Arial"/>
                <a:sym typeface="Arial"/>
              </a:rPr>
              <a:t>igure: Girshick et 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4CEBC-D81E-402A-A467-03DF60FAC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7"/>
          <a:stretch/>
        </p:blipFill>
        <p:spPr>
          <a:xfrm>
            <a:off x="0" y="2310581"/>
            <a:ext cx="9144000" cy="27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5488</TotalTime>
  <Words>3496</Words>
  <Application>Microsoft Macintosh PowerPoint</Application>
  <PresentationFormat>On-screen Show (4:3)</PresentationFormat>
  <Paragraphs>799</Paragraphs>
  <Slides>72</Slides>
  <Notes>51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Futura Bk BT</vt:lpstr>
      <vt:lpstr>Office Theme</vt:lpstr>
      <vt:lpstr>4_Office Theme</vt:lpstr>
      <vt:lpstr>RCNNs and FCNs</vt:lpstr>
      <vt:lpstr>ConvNets perform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R-CNN: Region-based CNN</vt:lpstr>
      <vt:lpstr>Stage 2: Efficient region proposals?</vt:lpstr>
      <vt:lpstr>Remember clustering for segmentation?</vt:lpstr>
      <vt:lpstr>Cluster low-level features</vt:lpstr>
      <vt:lpstr>Algorithm</vt:lpstr>
      <vt:lpstr>PowerPoint Presentation</vt:lpstr>
      <vt:lpstr>PowerPoint Presentation</vt:lpstr>
      <vt:lpstr>R-CNN: Region-based CNN</vt:lpstr>
      <vt:lpstr>Fast R-CNN</vt:lpstr>
      <vt:lpstr>Fast R-CNN</vt:lpstr>
      <vt:lpstr>What if we want pixels out?</vt:lpstr>
      <vt:lpstr>PowerPoint Presentation</vt:lpstr>
      <vt:lpstr>R-CNN does detection</vt:lpstr>
      <vt:lpstr>PowerPoint Presentation</vt:lpstr>
      <vt:lpstr>Fully Convolutional Networks for Semantic Segmentation</vt:lpstr>
      <vt:lpstr>A classification network…</vt:lpstr>
      <vt:lpstr>A classification network…</vt:lpstr>
      <vt:lpstr>A classification network…</vt:lpstr>
      <vt:lpstr>A classification network…</vt:lpstr>
      <vt:lpstr>Problem</vt:lpstr>
      <vt:lpstr>PowerPoint Presentation</vt:lpstr>
      <vt:lpstr>PowerPoint Presentation</vt:lpstr>
      <vt:lpstr>PowerPoint Presentation</vt:lpstr>
      <vt:lpstr>A classification network…</vt:lpstr>
      <vt:lpstr>PowerPoint Presentation</vt:lpstr>
      <vt:lpstr>PowerPoint Presentation</vt:lpstr>
      <vt:lpstr>Convolutionalization</vt:lpstr>
      <vt:lpstr>PowerPoint Presentation</vt:lpstr>
      <vt:lpstr>PowerPoint Presentation</vt:lpstr>
      <vt:lpstr>PowerPoint Presentation</vt:lpstr>
      <vt:lpstr>Convolutionalization</vt:lpstr>
      <vt:lpstr>Becoming fully convolutional</vt:lpstr>
      <vt:lpstr>PowerPoint Presentation</vt:lpstr>
      <vt:lpstr>Upsampling the output</vt:lpstr>
      <vt:lpstr>End-to-end, pixels-to-pixels network</vt:lpstr>
      <vt:lpstr>End-to-end, pixels-to-pixels network</vt:lpstr>
      <vt:lpstr>PowerPoint Presentation</vt:lpstr>
      <vt:lpstr>‘Deconvolution’ networks learn to upsample</vt:lpstr>
      <vt:lpstr>Upsampling with  transposed convolution</vt:lpstr>
      <vt:lpstr>Upsampling with  transposed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uneven overlap a problem?</vt:lpstr>
      <vt:lpstr>Is uneven overlap a problem?</vt:lpstr>
      <vt:lpstr>‘Deconvolution’ networks learn to upsample</vt:lpstr>
      <vt:lpstr>PowerPoint Presentation</vt:lpstr>
      <vt:lpstr>Spectrum of deep features</vt:lpstr>
      <vt:lpstr>Learning upsampling kernels  with skip layer refinement</vt:lpstr>
      <vt:lpstr>Learning upsampling kernels  with skip layer refinement</vt:lpstr>
      <vt:lpstr>Learning upsampling kernels  with skip layer refinement</vt:lpstr>
      <vt:lpstr>Skip layer refinement</vt:lpstr>
      <vt:lpstr>Training + testing</vt:lpstr>
      <vt:lpstr>Results</vt:lpstr>
      <vt:lpstr>Even more: Faster  R-CNN</vt:lpstr>
      <vt:lpstr>Even more! Mask R-CNN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Tompkin</dc:creator>
  <cp:lastModifiedBy>Su, Hao</cp:lastModifiedBy>
  <cp:revision>70</cp:revision>
  <dcterms:created xsi:type="dcterms:W3CDTF">2017-04-24T13:47:55Z</dcterms:created>
  <dcterms:modified xsi:type="dcterms:W3CDTF">2018-11-27T06:49:21Z</dcterms:modified>
</cp:coreProperties>
</file>